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646" r:id="rId3"/>
    <p:sldId id="598" r:id="rId4"/>
    <p:sldId id="641" r:id="rId5"/>
    <p:sldId id="620" r:id="rId6"/>
    <p:sldId id="868" r:id="rId7"/>
    <p:sldId id="266" r:id="rId8"/>
    <p:sldId id="267" r:id="rId9"/>
    <p:sldId id="268" r:id="rId10"/>
    <p:sldId id="269" r:id="rId11"/>
    <p:sldId id="625" r:id="rId12"/>
    <p:sldId id="644" r:id="rId13"/>
    <p:sldId id="645" r:id="rId14"/>
    <p:sldId id="647" r:id="rId15"/>
    <p:sldId id="261" r:id="rId16"/>
    <p:sldId id="262" r:id="rId17"/>
    <p:sldId id="263" r:id="rId18"/>
    <p:sldId id="264" r:id="rId19"/>
    <p:sldId id="265" r:id="rId20"/>
    <p:sldId id="281" r:id="rId21"/>
    <p:sldId id="866" r:id="rId22"/>
    <p:sldId id="648" r:id="rId23"/>
    <p:sldId id="621" r:id="rId24"/>
    <p:sldId id="622" r:id="rId25"/>
    <p:sldId id="623" r:id="rId26"/>
    <p:sldId id="624" r:id="rId27"/>
    <p:sldId id="649" r:id="rId28"/>
    <p:sldId id="626" r:id="rId29"/>
    <p:sldId id="627" r:id="rId30"/>
    <p:sldId id="865" r:id="rId31"/>
    <p:sldId id="869" r:id="rId32"/>
    <p:sldId id="870" r:id="rId33"/>
    <p:sldId id="871" r:id="rId34"/>
    <p:sldId id="640" r:id="rId35"/>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FA5F1-F5FE-48EB-8DD3-5E6E84D28A8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75A9E908-9B58-42B6-B0F5-2653FD87D9F2}">
      <dgm:prSet phldrT="[Текст]"/>
      <dgm:spPr/>
      <dgm:t>
        <a:bodyPr/>
        <a:lstStyle/>
        <a:p>
          <a:pPr>
            <a:lnSpc>
              <a:spcPct val="100000"/>
            </a:lnSpc>
          </a:pPr>
          <a:r>
            <a:rPr lang="kk-KZ" b="1" dirty="0">
              <a:effectLst/>
              <a:latin typeface="Arial" panose="020B0604020202020204" pitchFamily="34" charset="0"/>
              <a:ea typeface="Calibri" panose="020F0502020204030204" pitchFamily="34" charset="0"/>
              <a:cs typeface="Arial" panose="020B0604020202020204" pitchFamily="34" charset="0"/>
            </a:rPr>
            <a:t>Қарапайым оқу</a:t>
          </a:r>
          <a:r>
            <a:rPr lang="kk-KZ" dirty="0">
              <a:effectLst/>
              <a:latin typeface="Arial" panose="020B0604020202020204" pitchFamily="34" charset="0"/>
              <a:ea typeface="Calibri" panose="020F0502020204030204" pitchFamily="34" charset="0"/>
              <a:cs typeface="Arial" panose="020B0604020202020204" pitchFamily="34" charset="0"/>
            </a:rPr>
            <a:t>. Бұл кезде білім алушылар PISA-да көрсетілген 1-деңгейлі тапсырмаларды орындайды. Демек, білім алушылар мәтінді терең түсіну талабы қойылмайды.</a:t>
          </a:r>
          <a:endParaRPr lang="ru-RU" dirty="0">
            <a:latin typeface="Arial" panose="020B0604020202020204" pitchFamily="34" charset="0"/>
            <a:cs typeface="Arial" panose="020B0604020202020204" pitchFamily="34" charset="0"/>
          </a:endParaRPr>
        </a:p>
      </dgm:t>
    </dgm:pt>
    <dgm:pt modelId="{B385D66D-3871-459B-A4F9-C72E4C92C2E8}" type="parTrans" cxnId="{223F323F-475F-48CC-95B5-95E397BC772E}">
      <dgm:prSet/>
      <dgm:spPr/>
      <dgm:t>
        <a:bodyPr/>
        <a:lstStyle/>
        <a:p>
          <a:endParaRPr lang="ru-RU"/>
        </a:p>
      </dgm:t>
    </dgm:pt>
    <dgm:pt modelId="{82A41981-E12E-4413-95E5-C9382F3B9CA2}" type="sibTrans" cxnId="{223F323F-475F-48CC-95B5-95E397BC772E}">
      <dgm:prSet/>
      <dgm:spPr/>
      <dgm:t>
        <a:bodyPr/>
        <a:lstStyle/>
        <a:p>
          <a:endParaRPr lang="ru-RU"/>
        </a:p>
      </dgm:t>
    </dgm:pt>
    <dgm:pt modelId="{B10F8E7E-268C-4BE5-9B0E-34E87CEB2F79}">
      <dgm:prSet phldrT="[Текст]"/>
      <dgm:spPr/>
      <dgm:t>
        <a:bodyPr/>
        <a:lstStyle/>
        <a:p>
          <a:pPr>
            <a:lnSpc>
              <a:spcPct val="100000"/>
            </a:lnSpc>
          </a:pPr>
          <a:r>
            <a:rPr lang="kk-KZ" b="1" dirty="0">
              <a:effectLst/>
              <a:latin typeface="Arial" panose="020B0604020202020204" pitchFamily="34" charset="0"/>
              <a:ea typeface="Calibri" panose="020F0502020204030204" pitchFamily="34" charset="0"/>
              <a:cs typeface="Arial" panose="020B0604020202020204" pitchFamily="34" charset="0"/>
            </a:rPr>
            <a:t>Тексеріп оқу.</a:t>
          </a:r>
          <a:r>
            <a:rPr lang="kk-KZ" dirty="0">
              <a:effectLst/>
              <a:latin typeface="Arial" panose="020B0604020202020204" pitchFamily="34" charset="0"/>
              <a:ea typeface="Calibri" panose="020F0502020204030204" pitchFamily="34" charset="0"/>
              <a:cs typeface="Arial" panose="020B0604020202020204" pitchFamily="34" charset="0"/>
            </a:rPr>
            <a:t> Мұнда білім алушылар мәтінді тез сүзіп оқиды (skimming). Мәтіннің тақырыбына, оның кіріспе тұсына, мазмұны мен индексіне, шағын аннотациясы мен қорытынды бөлігін оқуға дағдыланады. Білім алушылар мәтіннің негізгі құрылымы мен негізгі ойын ұғуға тырысады.</a:t>
          </a:r>
          <a:endParaRPr lang="ru-RU" dirty="0">
            <a:latin typeface="Arial" panose="020B0604020202020204" pitchFamily="34" charset="0"/>
            <a:cs typeface="Arial" panose="020B0604020202020204" pitchFamily="34" charset="0"/>
          </a:endParaRPr>
        </a:p>
      </dgm:t>
    </dgm:pt>
    <dgm:pt modelId="{4E604089-9F4B-44C3-B355-60E3C8700FD0}" type="parTrans" cxnId="{00AE2AC9-130D-4723-9C9D-3DB32D248DA2}">
      <dgm:prSet/>
      <dgm:spPr/>
      <dgm:t>
        <a:bodyPr/>
        <a:lstStyle/>
        <a:p>
          <a:endParaRPr lang="ru-RU"/>
        </a:p>
      </dgm:t>
    </dgm:pt>
    <dgm:pt modelId="{14B9869C-E87D-4454-B939-B25418859AEC}" type="sibTrans" cxnId="{00AE2AC9-130D-4723-9C9D-3DB32D248DA2}">
      <dgm:prSet/>
      <dgm:spPr/>
      <dgm:t>
        <a:bodyPr/>
        <a:lstStyle/>
        <a:p>
          <a:endParaRPr lang="ru-RU"/>
        </a:p>
      </dgm:t>
    </dgm:pt>
    <dgm:pt modelId="{C3C66DB0-861A-4E26-8F6E-A137A94C61B0}">
      <dgm:prSet phldrT="[Текст]"/>
      <dgm:spPr/>
      <dgm:t>
        <a:bodyPr/>
        <a:lstStyle/>
        <a:p>
          <a:pPr>
            <a:lnSpc>
              <a:spcPct val="100000"/>
            </a:lnSpc>
          </a:pPr>
          <a:r>
            <a:rPr lang="kk-KZ" b="1" dirty="0">
              <a:effectLst/>
              <a:latin typeface="Arial" panose="020B0604020202020204" pitchFamily="34" charset="0"/>
              <a:ea typeface="Calibri" panose="020F0502020204030204" pitchFamily="34" charset="0"/>
              <a:cs typeface="Arial" panose="020B0604020202020204" pitchFamily="34" charset="0"/>
            </a:rPr>
            <a:t>Аналитикалық оқылым</a:t>
          </a:r>
          <a:r>
            <a:rPr lang="kk-KZ" dirty="0">
              <a:effectLst/>
              <a:latin typeface="Arial" panose="020B0604020202020204" pitchFamily="34" charset="0"/>
              <a:ea typeface="Calibri" panose="020F0502020204030204" pitchFamily="34" charset="0"/>
              <a:cs typeface="Arial" panose="020B0604020202020204" pitchFamily="34" charset="0"/>
            </a:rPr>
            <a:t>. Осы деңгейдегі оқылым білім алушылар үшін әжептәуір күш салуды талап етеді. Себебі мұнда ақпараттар мен жарнамаларды талдай оқу міндеті қойылады. Білім алушылар кітап мазмұнының қалайша ұсынылғанын талдап айтады. Оқыған кітаптың қандай міндетті арқалайтыны сөз етілуі қажет.</a:t>
          </a:r>
          <a:endParaRPr lang="ru-RU" dirty="0">
            <a:latin typeface="Arial" panose="020B0604020202020204" pitchFamily="34" charset="0"/>
            <a:cs typeface="Arial" panose="020B0604020202020204" pitchFamily="34" charset="0"/>
          </a:endParaRPr>
        </a:p>
      </dgm:t>
    </dgm:pt>
    <dgm:pt modelId="{0E717FA0-AA0D-40ED-8040-46C02EA28126}" type="parTrans" cxnId="{5D013811-E360-46C7-BA48-DACBC02050DC}">
      <dgm:prSet/>
      <dgm:spPr/>
      <dgm:t>
        <a:bodyPr/>
        <a:lstStyle/>
        <a:p>
          <a:endParaRPr lang="ru-RU"/>
        </a:p>
      </dgm:t>
    </dgm:pt>
    <dgm:pt modelId="{373DB8FA-4A82-47B2-AA2C-0A79FC216461}" type="sibTrans" cxnId="{5D013811-E360-46C7-BA48-DACBC02050DC}">
      <dgm:prSet/>
      <dgm:spPr/>
      <dgm:t>
        <a:bodyPr/>
        <a:lstStyle/>
        <a:p>
          <a:endParaRPr lang="ru-RU"/>
        </a:p>
      </dgm:t>
    </dgm:pt>
    <dgm:pt modelId="{F1D1EF9B-3ED3-4A0E-83A2-2FFE1F2D8787}">
      <dgm:prSet phldrT="[Текст]"/>
      <dgm:spPr/>
      <dgm:t>
        <a:bodyPr/>
        <a:lstStyle/>
        <a:p>
          <a:pPr>
            <a:lnSpc>
              <a:spcPct val="100000"/>
            </a:lnSpc>
            <a:spcAft>
              <a:spcPts val="0"/>
            </a:spcAft>
          </a:pPr>
          <a:r>
            <a:rPr lang="kk-KZ" b="1" dirty="0">
              <a:effectLst/>
              <a:latin typeface="Arial" panose="020B0604020202020204" pitchFamily="34" charset="0"/>
              <a:ea typeface="Calibri" panose="020F0502020204030204" pitchFamily="34" charset="0"/>
              <a:cs typeface="Arial" panose="020B0604020202020204" pitchFamily="34" charset="0"/>
            </a:rPr>
            <a:t>Синтопикалық оқылым немесе салыстыра оқу</a:t>
          </a:r>
          <a:r>
            <a:rPr lang="kk-KZ" dirty="0">
              <a:effectLst/>
              <a:latin typeface="Arial" panose="020B0604020202020204" pitchFamily="34" charset="0"/>
              <a:ea typeface="Calibri" panose="020F0502020204030204" pitchFamily="34" charset="0"/>
              <a:cs typeface="Arial" panose="020B0604020202020204" pitchFamily="34" charset="0"/>
            </a:rPr>
            <a:t>. Бұл оқылым тапсырмаларының ішіндегі күрделі түріне жатады. Осы орайда білім алушылар бірнеше мәтінді салыстыра оқиды. Демек білім алушылар мәселеге қатысты бірнеше мәтін мазмұнын оқып, көзқарастарды салыстырады.</a:t>
          </a:r>
          <a:endParaRPr lang="ru-RU" dirty="0">
            <a:latin typeface="Arial" panose="020B0604020202020204" pitchFamily="34" charset="0"/>
            <a:cs typeface="Arial" panose="020B0604020202020204" pitchFamily="34" charset="0"/>
          </a:endParaRPr>
        </a:p>
      </dgm:t>
    </dgm:pt>
    <dgm:pt modelId="{B02652F2-0989-47ED-B8A4-1E5555ACE706}" type="parTrans" cxnId="{89CC97A0-921C-43A1-8AB5-839CB6296102}">
      <dgm:prSet/>
      <dgm:spPr/>
      <dgm:t>
        <a:bodyPr/>
        <a:lstStyle/>
        <a:p>
          <a:endParaRPr lang="ru-RU"/>
        </a:p>
      </dgm:t>
    </dgm:pt>
    <dgm:pt modelId="{1845578E-8CB5-453F-9009-36A6048A2B20}" type="sibTrans" cxnId="{89CC97A0-921C-43A1-8AB5-839CB6296102}">
      <dgm:prSet/>
      <dgm:spPr/>
      <dgm:t>
        <a:bodyPr/>
        <a:lstStyle/>
        <a:p>
          <a:endParaRPr lang="ru-RU"/>
        </a:p>
      </dgm:t>
    </dgm:pt>
    <dgm:pt modelId="{DA8CFA62-87D5-4E22-94CE-76FBE9B48929}">
      <dgm:prSet phldrT="[Текст]"/>
      <dgm:spPr/>
      <dgm:t>
        <a:bodyPr/>
        <a:lstStyle/>
        <a:p>
          <a:pPr>
            <a:lnSpc>
              <a:spcPct val="100000"/>
            </a:lnSpc>
          </a:pPr>
          <a:r>
            <a:rPr lang="kk-KZ" b="1" dirty="0">
              <a:effectLst/>
              <a:latin typeface="Arial" panose="020B0604020202020204" pitchFamily="34" charset="0"/>
              <a:ea typeface="Calibri" panose="020F0502020204030204" pitchFamily="34" charset="0"/>
              <a:cs typeface="Arial" panose="020B0604020202020204" pitchFamily="34" charset="0"/>
            </a:rPr>
            <a:t>Шапшаң оқу.</a:t>
          </a:r>
          <a:r>
            <a:rPr lang="kk-KZ" dirty="0">
              <a:effectLst/>
              <a:latin typeface="Arial" panose="020B0604020202020204" pitchFamily="34" charset="0"/>
              <a:ea typeface="Calibri" panose="020F0502020204030204" pitchFamily="34" charset="0"/>
              <a:cs typeface="Arial" panose="020B0604020202020204" pitchFamily="34" charset="0"/>
            </a:rPr>
            <a:t> Оқылымның бұл түрінде шапшаңдықпен қоса ынта қойып оқу талап етіледі. білім алушы оқыған мәтіннен көп салалы ақпарат алатын болады.</a:t>
          </a:r>
          <a:r>
            <a:rPr lang="ru-RU" dirty="0">
              <a:latin typeface="Arial" panose="020B0604020202020204" pitchFamily="34" charset="0"/>
              <a:ea typeface="Calibri" panose="020F0502020204030204" pitchFamily="34" charset="0"/>
              <a:cs typeface="Arial" panose="020B0604020202020204" pitchFamily="34" charset="0"/>
            </a:rPr>
            <a:t> </a:t>
          </a:r>
          <a:r>
            <a:rPr lang="kk-KZ" dirty="0">
              <a:effectLst/>
              <a:latin typeface="Arial" panose="020B0604020202020204" pitchFamily="34" charset="0"/>
              <a:ea typeface="Calibri" panose="020F0502020204030204" pitchFamily="34" charset="0"/>
              <a:cs typeface="Arial" panose="020B0604020202020204" pitchFamily="34" charset="0"/>
            </a:rPr>
            <a:t>Уақытпен жарысып оқу техникасында визуализация ерекше рөл атқарады. Мәтін ақпаратымен қоса сурет те ұсынылуы мүмкін.</a:t>
          </a:r>
          <a:endParaRPr lang="ru-RU" dirty="0">
            <a:latin typeface="Arial" panose="020B0604020202020204" pitchFamily="34" charset="0"/>
            <a:cs typeface="Arial" panose="020B0604020202020204" pitchFamily="34" charset="0"/>
          </a:endParaRPr>
        </a:p>
      </dgm:t>
    </dgm:pt>
    <dgm:pt modelId="{0485D9C2-08BB-4BB6-A269-E71FF862B948}" type="parTrans" cxnId="{C085F3C9-F841-41E6-98AA-A31C12677F96}">
      <dgm:prSet/>
      <dgm:spPr/>
      <dgm:t>
        <a:bodyPr/>
        <a:lstStyle/>
        <a:p>
          <a:endParaRPr lang="ru-RU"/>
        </a:p>
      </dgm:t>
    </dgm:pt>
    <dgm:pt modelId="{A7DC9498-02E1-43A4-977C-A2471AD07E08}" type="sibTrans" cxnId="{C085F3C9-F841-41E6-98AA-A31C12677F96}">
      <dgm:prSet/>
      <dgm:spPr/>
      <dgm:t>
        <a:bodyPr/>
        <a:lstStyle/>
        <a:p>
          <a:endParaRPr lang="ru-RU"/>
        </a:p>
      </dgm:t>
    </dgm:pt>
    <dgm:pt modelId="{E8288C4F-4A93-4E91-85D9-A8C8441036E6}" type="pres">
      <dgm:prSet presAssocID="{2BAFA5F1-F5FE-48EB-8DD3-5E6E84D28A8B}" presName="diagram" presStyleCnt="0">
        <dgm:presLayoutVars>
          <dgm:dir/>
          <dgm:resizeHandles val="exact"/>
        </dgm:presLayoutVars>
      </dgm:prSet>
      <dgm:spPr/>
      <dgm:t>
        <a:bodyPr/>
        <a:lstStyle/>
        <a:p>
          <a:endParaRPr lang="ru-RU"/>
        </a:p>
      </dgm:t>
    </dgm:pt>
    <dgm:pt modelId="{6D6AA179-56D5-404E-8B3D-47FA65455BF1}" type="pres">
      <dgm:prSet presAssocID="{75A9E908-9B58-42B6-B0F5-2653FD87D9F2}" presName="node" presStyleLbl="node1" presStyleIdx="0" presStyleCnt="5">
        <dgm:presLayoutVars>
          <dgm:bulletEnabled val="1"/>
        </dgm:presLayoutVars>
      </dgm:prSet>
      <dgm:spPr/>
      <dgm:t>
        <a:bodyPr/>
        <a:lstStyle/>
        <a:p>
          <a:endParaRPr lang="ru-RU"/>
        </a:p>
      </dgm:t>
    </dgm:pt>
    <dgm:pt modelId="{655E5189-1113-4AD5-8E28-C6FF99689E54}" type="pres">
      <dgm:prSet presAssocID="{82A41981-E12E-4413-95E5-C9382F3B9CA2}" presName="sibTrans" presStyleCnt="0"/>
      <dgm:spPr/>
    </dgm:pt>
    <dgm:pt modelId="{8EA35843-30B7-45DC-95E3-08D8FA72EC90}" type="pres">
      <dgm:prSet presAssocID="{B10F8E7E-268C-4BE5-9B0E-34E87CEB2F79}" presName="node" presStyleLbl="node1" presStyleIdx="1" presStyleCnt="5" custLinFactNeighborX="431" custLinFactNeighborY="-719">
        <dgm:presLayoutVars>
          <dgm:bulletEnabled val="1"/>
        </dgm:presLayoutVars>
      </dgm:prSet>
      <dgm:spPr/>
      <dgm:t>
        <a:bodyPr/>
        <a:lstStyle/>
        <a:p>
          <a:endParaRPr lang="ru-RU"/>
        </a:p>
      </dgm:t>
    </dgm:pt>
    <dgm:pt modelId="{762939D7-4109-46DB-8B7D-45DD746B154A}" type="pres">
      <dgm:prSet presAssocID="{14B9869C-E87D-4454-B939-B25418859AEC}" presName="sibTrans" presStyleCnt="0"/>
      <dgm:spPr/>
    </dgm:pt>
    <dgm:pt modelId="{7CA97C79-3AD0-4102-BB25-755F76B32D49}" type="pres">
      <dgm:prSet presAssocID="{C3C66DB0-861A-4E26-8F6E-A137A94C61B0}" presName="node" presStyleLbl="node1" presStyleIdx="2" presStyleCnt="5">
        <dgm:presLayoutVars>
          <dgm:bulletEnabled val="1"/>
        </dgm:presLayoutVars>
      </dgm:prSet>
      <dgm:spPr/>
      <dgm:t>
        <a:bodyPr/>
        <a:lstStyle/>
        <a:p>
          <a:endParaRPr lang="ru-RU"/>
        </a:p>
      </dgm:t>
    </dgm:pt>
    <dgm:pt modelId="{B7342324-8C39-40AF-99F8-15722F1B393D}" type="pres">
      <dgm:prSet presAssocID="{373DB8FA-4A82-47B2-AA2C-0A79FC216461}" presName="sibTrans" presStyleCnt="0"/>
      <dgm:spPr/>
    </dgm:pt>
    <dgm:pt modelId="{2FDF0F43-3A70-4833-BCCA-73CB64523681}" type="pres">
      <dgm:prSet presAssocID="{F1D1EF9B-3ED3-4A0E-83A2-2FFE1F2D8787}" presName="node" presStyleLbl="node1" presStyleIdx="3" presStyleCnt="5">
        <dgm:presLayoutVars>
          <dgm:bulletEnabled val="1"/>
        </dgm:presLayoutVars>
      </dgm:prSet>
      <dgm:spPr/>
      <dgm:t>
        <a:bodyPr/>
        <a:lstStyle/>
        <a:p>
          <a:endParaRPr lang="ru-RU"/>
        </a:p>
      </dgm:t>
    </dgm:pt>
    <dgm:pt modelId="{9CFC2D34-E645-4D47-ADC1-E37E328BE7A1}" type="pres">
      <dgm:prSet presAssocID="{1845578E-8CB5-453F-9009-36A6048A2B20}" presName="sibTrans" presStyleCnt="0"/>
      <dgm:spPr/>
    </dgm:pt>
    <dgm:pt modelId="{B21DEC8C-ECBC-43FA-878E-DFAA9389F8FE}" type="pres">
      <dgm:prSet presAssocID="{DA8CFA62-87D5-4E22-94CE-76FBE9B48929}" presName="node" presStyleLbl="node1" presStyleIdx="4" presStyleCnt="5">
        <dgm:presLayoutVars>
          <dgm:bulletEnabled val="1"/>
        </dgm:presLayoutVars>
      </dgm:prSet>
      <dgm:spPr/>
      <dgm:t>
        <a:bodyPr/>
        <a:lstStyle/>
        <a:p>
          <a:endParaRPr lang="ru-RU"/>
        </a:p>
      </dgm:t>
    </dgm:pt>
  </dgm:ptLst>
  <dgm:cxnLst>
    <dgm:cxn modelId="{6F755952-3998-49FD-AEBB-A0531D42E3B4}" type="presOf" srcId="{2BAFA5F1-F5FE-48EB-8DD3-5E6E84D28A8B}" destId="{E8288C4F-4A93-4E91-85D9-A8C8441036E6}" srcOrd="0" destOrd="0" presId="urn:microsoft.com/office/officeart/2005/8/layout/default"/>
    <dgm:cxn modelId="{C085F3C9-F841-41E6-98AA-A31C12677F96}" srcId="{2BAFA5F1-F5FE-48EB-8DD3-5E6E84D28A8B}" destId="{DA8CFA62-87D5-4E22-94CE-76FBE9B48929}" srcOrd="4" destOrd="0" parTransId="{0485D9C2-08BB-4BB6-A269-E71FF862B948}" sibTransId="{A7DC9498-02E1-43A4-977C-A2471AD07E08}"/>
    <dgm:cxn modelId="{B8B71A19-92C0-462F-B62A-0D5EB421FEC1}" type="presOf" srcId="{C3C66DB0-861A-4E26-8F6E-A137A94C61B0}" destId="{7CA97C79-3AD0-4102-BB25-755F76B32D49}" srcOrd="0" destOrd="0" presId="urn:microsoft.com/office/officeart/2005/8/layout/default"/>
    <dgm:cxn modelId="{A8135214-DEB7-415D-8BD4-F3985DC624B3}" type="presOf" srcId="{DA8CFA62-87D5-4E22-94CE-76FBE9B48929}" destId="{B21DEC8C-ECBC-43FA-878E-DFAA9389F8FE}" srcOrd="0" destOrd="0" presId="urn:microsoft.com/office/officeart/2005/8/layout/default"/>
    <dgm:cxn modelId="{89CC97A0-921C-43A1-8AB5-839CB6296102}" srcId="{2BAFA5F1-F5FE-48EB-8DD3-5E6E84D28A8B}" destId="{F1D1EF9B-3ED3-4A0E-83A2-2FFE1F2D8787}" srcOrd="3" destOrd="0" parTransId="{B02652F2-0989-47ED-B8A4-1E5555ACE706}" sibTransId="{1845578E-8CB5-453F-9009-36A6048A2B20}"/>
    <dgm:cxn modelId="{1B70A011-3BC4-4DE5-A8F9-B0BD594657FF}" type="presOf" srcId="{75A9E908-9B58-42B6-B0F5-2653FD87D9F2}" destId="{6D6AA179-56D5-404E-8B3D-47FA65455BF1}" srcOrd="0" destOrd="0" presId="urn:microsoft.com/office/officeart/2005/8/layout/default"/>
    <dgm:cxn modelId="{5D013811-E360-46C7-BA48-DACBC02050DC}" srcId="{2BAFA5F1-F5FE-48EB-8DD3-5E6E84D28A8B}" destId="{C3C66DB0-861A-4E26-8F6E-A137A94C61B0}" srcOrd="2" destOrd="0" parTransId="{0E717FA0-AA0D-40ED-8040-46C02EA28126}" sibTransId="{373DB8FA-4A82-47B2-AA2C-0A79FC216461}"/>
    <dgm:cxn modelId="{223F323F-475F-48CC-95B5-95E397BC772E}" srcId="{2BAFA5F1-F5FE-48EB-8DD3-5E6E84D28A8B}" destId="{75A9E908-9B58-42B6-B0F5-2653FD87D9F2}" srcOrd="0" destOrd="0" parTransId="{B385D66D-3871-459B-A4F9-C72E4C92C2E8}" sibTransId="{82A41981-E12E-4413-95E5-C9382F3B9CA2}"/>
    <dgm:cxn modelId="{45C4CEA7-8A89-4DFF-91DC-2A3820B1345B}" type="presOf" srcId="{B10F8E7E-268C-4BE5-9B0E-34E87CEB2F79}" destId="{8EA35843-30B7-45DC-95E3-08D8FA72EC90}" srcOrd="0" destOrd="0" presId="urn:microsoft.com/office/officeart/2005/8/layout/default"/>
    <dgm:cxn modelId="{00AE2AC9-130D-4723-9C9D-3DB32D248DA2}" srcId="{2BAFA5F1-F5FE-48EB-8DD3-5E6E84D28A8B}" destId="{B10F8E7E-268C-4BE5-9B0E-34E87CEB2F79}" srcOrd="1" destOrd="0" parTransId="{4E604089-9F4B-44C3-B355-60E3C8700FD0}" sibTransId="{14B9869C-E87D-4454-B939-B25418859AEC}"/>
    <dgm:cxn modelId="{9BF4AB02-7FDB-4805-9BB0-2B3278B29C7F}" type="presOf" srcId="{F1D1EF9B-3ED3-4A0E-83A2-2FFE1F2D8787}" destId="{2FDF0F43-3A70-4833-BCCA-73CB64523681}" srcOrd="0" destOrd="0" presId="urn:microsoft.com/office/officeart/2005/8/layout/default"/>
    <dgm:cxn modelId="{30A7A401-C0B6-4F64-9222-1D93584B42C0}" type="presParOf" srcId="{E8288C4F-4A93-4E91-85D9-A8C8441036E6}" destId="{6D6AA179-56D5-404E-8B3D-47FA65455BF1}" srcOrd="0" destOrd="0" presId="urn:microsoft.com/office/officeart/2005/8/layout/default"/>
    <dgm:cxn modelId="{464B2553-6210-4042-8D89-7E7BC468F14F}" type="presParOf" srcId="{E8288C4F-4A93-4E91-85D9-A8C8441036E6}" destId="{655E5189-1113-4AD5-8E28-C6FF99689E54}" srcOrd="1" destOrd="0" presId="urn:microsoft.com/office/officeart/2005/8/layout/default"/>
    <dgm:cxn modelId="{B6D6E6A1-775F-495F-A0BE-3101879DF1CF}" type="presParOf" srcId="{E8288C4F-4A93-4E91-85D9-A8C8441036E6}" destId="{8EA35843-30B7-45DC-95E3-08D8FA72EC90}" srcOrd="2" destOrd="0" presId="urn:microsoft.com/office/officeart/2005/8/layout/default"/>
    <dgm:cxn modelId="{DF72E6E7-0DA7-4262-B924-8C81305F2515}" type="presParOf" srcId="{E8288C4F-4A93-4E91-85D9-A8C8441036E6}" destId="{762939D7-4109-46DB-8B7D-45DD746B154A}" srcOrd="3" destOrd="0" presId="urn:microsoft.com/office/officeart/2005/8/layout/default"/>
    <dgm:cxn modelId="{633ABD2F-51C8-4048-AF4B-733AA2E5F318}" type="presParOf" srcId="{E8288C4F-4A93-4E91-85D9-A8C8441036E6}" destId="{7CA97C79-3AD0-4102-BB25-755F76B32D49}" srcOrd="4" destOrd="0" presId="urn:microsoft.com/office/officeart/2005/8/layout/default"/>
    <dgm:cxn modelId="{9E9610E0-CCBC-4F37-8813-D4C784FC59F1}" type="presParOf" srcId="{E8288C4F-4A93-4E91-85D9-A8C8441036E6}" destId="{B7342324-8C39-40AF-99F8-15722F1B393D}" srcOrd="5" destOrd="0" presId="urn:microsoft.com/office/officeart/2005/8/layout/default"/>
    <dgm:cxn modelId="{34EE153D-1CFC-4F8C-AC0A-53AE6972B744}" type="presParOf" srcId="{E8288C4F-4A93-4E91-85D9-A8C8441036E6}" destId="{2FDF0F43-3A70-4833-BCCA-73CB64523681}" srcOrd="6" destOrd="0" presId="urn:microsoft.com/office/officeart/2005/8/layout/default"/>
    <dgm:cxn modelId="{F395EE6A-E73E-4D3C-A04C-E24B7268A609}" type="presParOf" srcId="{E8288C4F-4A93-4E91-85D9-A8C8441036E6}" destId="{9CFC2D34-E645-4D47-ADC1-E37E328BE7A1}" srcOrd="7" destOrd="0" presId="urn:microsoft.com/office/officeart/2005/8/layout/default"/>
    <dgm:cxn modelId="{084FCCDB-B1A6-40C2-A111-1F628A04270C}" type="presParOf" srcId="{E8288C4F-4A93-4E91-85D9-A8C8441036E6}" destId="{B21DEC8C-ECBC-43FA-878E-DFAA9389F8F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05BF1-8573-423B-B654-EDFDC269B992}"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BCB2DD70-BDAC-4FE5-BA89-9998D2D1DDA4}">
      <dgm:prSet custT="1"/>
      <dgm:spPr/>
      <dgm:t>
        <a:bodyPr/>
        <a:lstStyle/>
        <a:p>
          <a:r>
            <a:rPr lang="kk-KZ" sz="1400" dirty="0">
              <a:solidFill>
                <a:schemeClr val="bg1"/>
              </a:solidFill>
              <a:latin typeface="Arial" panose="020B0604020202020204" pitchFamily="34" charset="0"/>
              <a:cs typeface="Arial" panose="020B0604020202020204" pitchFamily="34" charset="0"/>
            </a:rPr>
            <a:t>МӘТІНГЕ ҚАТЫСТЫ ТАПСЫРМАЛАР ҚҰРАСТЫРУ</a:t>
          </a:r>
          <a:endParaRPr lang="en-US" sz="1400" dirty="0">
            <a:solidFill>
              <a:schemeClr val="bg1"/>
            </a:solidFill>
            <a:latin typeface="Arial" panose="020B0604020202020204" pitchFamily="34" charset="0"/>
            <a:cs typeface="Arial" panose="020B0604020202020204" pitchFamily="34" charset="0"/>
          </a:endParaRPr>
        </a:p>
      </dgm:t>
    </dgm:pt>
    <dgm:pt modelId="{5E93430F-419D-4C4B-AC8A-15674BC64CD5}" type="parTrans" cxnId="{D655E792-19F6-40F3-A0C8-9080EC902D1A}">
      <dgm:prSet/>
      <dgm:spPr/>
      <dgm:t>
        <a:bodyPr/>
        <a:lstStyle/>
        <a:p>
          <a:endParaRPr lang="en-US"/>
        </a:p>
      </dgm:t>
    </dgm:pt>
    <dgm:pt modelId="{B72ED528-4022-4F2A-8F84-7B2B6CC28EFD}" type="sibTrans" cxnId="{D655E792-19F6-40F3-A0C8-9080EC902D1A}">
      <dgm:prSet/>
      <dgm:spPr/>
      <dgm:t>
        <a:bodyPr/>
        <a:lstStyle/>
        <a:p>
          <a:endParaRPr lang="en-US"/>
        </a:p>
      </dgm:t>
    </dgm:pt>
    <dgm:pt modelId="{61629257-257D-46ED-9C1C-86AB96AFA3CD}">
      <dgm:prSet custT="1"/>
      <dgm:spPr/>
      <dgm:t>
        <a:bodyPr/>
        <a:lstStyle/>
        <a:p>
          <a:r>
            <a:rPr lang="kk-KZ" sz="1400" dirty="0">
              <a:solidFill>
                <a:schemeClr val="bg1"/>
              </a:solidFill>
              <a:latin typeface="Arial" panose="020B0604020202020204" pitchFamily="34" charset="0"/>
              <a:cs typeface="Arial" panose="020B0604020202020204" pitchFamily="34" charset="0"/>
            </a:rPr>
            <a:t>ТАҚЫРЫП ҚОЮ</a:t>
          </a:r>
          <a:endParaRPr lang="en-US" sz="1400" dirty="0">
            <a:solidFill>
              <a:schemeClr val="bg1"/>
            </a:solidFill>
            <a:latin typeface="Arial" panose="020B0604020202020204" pitchFamily="34" charset="0"/>
            <a:cs typeface="Arial" panose="020B0604020202020204" pitchFamily="34" charset="0"/>
          </a:endParaRPr>
        </a:p>
      </dgm:t>
    </dgm:pt>
    <dgm:pt modelId="{43EFEB11-4973-4DF5-8618-9299E278F823}" type="parTrans" cxnId="{97A49FBC-A19B-40FE-B836-B1C218B65835}">
      <dgm:prSet/>
      <dgm:spPr/>
      <dgm:t>
        <a:bodyPr/>
        <a:lstStyle/>
        <a:p>
          <a:endParaRPr lang="en-US"/>
        </a:p>
      </dgm:t>
    </dgm:pt>
    <dgm:pt modelId="{5FE1433F-6E6A-40EB-899A-39F682F970DD}" type="sibTrans" cxnId="{97A49FBC-A19B-40FE-B836-B1C218B65835}">
      <dgm:prSet/>
      <dgm:spPr/>
      <dgm:t>
        <a:bodyPr/>
        <a:lstStyle/>
        <a:p>
          <a:endParaRPr lang="en-US"/>
        </a:p>
      </dgm:t>
    </dgm:pt>
    <dgm:pt modelId="{EE8AD089-3C0F-41EC-9334-03747C617D88}">
      <dgm:prSet/>
      <dgm:spPr/>
      <dgm:t>
        <a:bodyPr/>
        <a:lstStyle/>
        <a:p>
          <a:r>
            <a:rPr lang="kk-KZ" dirty="0">
              <a:solidFill>
                <a:schemeClr val="bg1"/>
              </a:solidFill>
              <a:latin typeface="Arial" panose="020B0604020202020204" pitchFamily="34" charset="0"/>
              <a:cs typeface="Arial" panose="020B0604020202020204" pitchFamily="34" charset="0"/>
            </a:rPr>
            <a:t>МӘТІННІҢ ЖАЛПЫ МАҒЫНАСЫН АШАТЫН ТЕЗИС ҚҰРАСТЫРУ</a:t>
          </a:r>
          <a:endParaRPr lang="en-US" dirty="0">
            <a:solidFill>
              <a:schemeClr val="bg1"/>
            </a:solidFill>
            <a:latin typeface="Arial" panose="020B0604020202020204" pitchFamily="34" charset="0"/>
            <a:cs typeface="Arial" panose="020B0604020202020204" pitchFamily="34" charset="0"/>
          </a:endParaRPr>
        </a:p>
      </dgm:t>
    </dgm:pt>
    <dgm:pt modelId="{3FA4BDF9-79F1-4B65-B20B-2A78AAF19315}" type="parTrans" cxnId="{BCE190B3-4AA4-44EE-87B0-C8B30A8C0EA5}">
      <dgm:prSet/>
      <dgm:spPr/>
      <dgm:t>
        <a:bodyPr/>
        <a:lstStyle/>
        <a:p>
          <a:endParaRPr lang="en-US"/>
        </a:p>
      </dgm:t>
    </dgm:pt>
    <dgm:pt modelId="{EFB441F5-8A13-4D09-9E1C-505EDF77E2D9}" type="sibTrans" cxnId="{BCE190B3-4AA4-44EE-87B0-C8B30A8C0EA5}">
      <dgm:prSet/>
      <dgm:spPr/>
      <dgm:t>
        <a:bodyPr/>
        <a:lstStyle/>
        <a:p>
          <a:endParaRPr lang="en-US"/>
        </a:p>
      </dgm:t>
    </dgm:pt>
    <dgm:pt modelId="{50FF685A-655C-4E83-A3A6-5E051CBA6DBE}">
      <dgm:prSet/>
      <dgm:spPr/>
      <dgm:t>
        <a:bodyPr/>
        <a:lstStyle/>
        <a:p>
          <a:r>
            <a:rPr lang="kk-KZ" dirty="0">
              <a:latin typeface="Arial" panose="020B0604020202020204" pitchFamily="34" charset="0"/>
              <a:cs typeface="Arial" panose="020B0604020202020204" pitchFamily="34" charset="0"/>
            </a:rPr>
            <a:t>МӘТІНДЕ БЕРІЛГЕН НҰСҚАУЛАРДЫҢ ОРЫНДАЛУ ТӘРТІБІН ТҮСІНДІРУ</a:t>
          </a:r>
          <a:endParaRPr lang="en-US" dirty="0">
            <a:latin typeface="Arial" panose="020B0604020202020204" pitchFamily="34" charset="0"/>
            <a:cs typeface="Arial" panose="020B0604020202020204" pitchFamily="34" charset="0"/>
          </a:endParaRPr>
        </a:p>
      </dgm:t>
    </dgm:pt>
    <dgm:pt modelId="{DE59566D-A852-41B0-92D1-3E75437808E3}" type="parTrans" cxnId="{26232055-89FC-482E-834A-CE023D3C722D}">
      <dgm:prSet/>
      <dgm:spPr/>
      <dgm:t>
        <a:bodyPr/>
        <a:lstStyle/>
        <a:p>
          <a:endParaRPr lang="en-US"/>
        </a:p>
      </dgm:t>
    </dgm:pt>
    <dgm:pt modelId="{E42D213E-93D3-4311-B8C0-04CBA4737A39}" type="sibTrans" cxnId="{26232055-89FC-482E-834A-CE023D3C722D}">
      <dgm:prSet/>
      <dgm:spPr/>
      <dgm:t>
        <a:bodyPr/>
        <a:lstStyle/>
        <a:p>
          <a:endParaRPr lang="en-US"/>
        </a:p>
      </dgm:t>
    </dgm:pt>
    <dgm:pt modelId="{9A2423B7-6473-460A-BF97-46D21EADBD3B}">
      <dgm:prSet/>
      <dgm:spPr/>
      <dgm:t>
        <a:bodyPr/>
        <a:lstStyle/>
        <a:p>
          <a:r>
            <a:rPr lang="kk-KZ" dirty="0">
              <a:latin typeface="Arial" panose="020B0604020202020204" pitchFamily="34" charset="0"/>
              <a:cs typeface="Arial" panose="020B0604020202020204" pitchFamily="34" charset="0"/>
            </a:rPr>
            <a:t>ГРАФИКАНЫҢ НЕМЕСЕ КЕСТЕЛЕРДІҢ НЕГІЗГІ ҚҰРЫЛЫМЫН АНЫҚТАУ</a:t>
          </a:r>
          <a:endParaRPr lang="en-US" dirty="0">
            <a:latin typeface="Arial" panose="020B0604020202020204" pitchFamily="34" charset="0"/>
            <a:cs typeface="Arial" panose="020B0604020202020204" pitchFamily="34" charset="0"/>
          </a:endParaRPr>
        </a:p>
      </dgm:t>
    </dgm:pt>
    <dgm:pt modelId="{2DE2569F-BBBC-4AFD-9BBF-026853DCCC3B}" type="parTrans" cxnId="{EED34CA4-164B-457E-BBD7-66A1F386976D}">
      <dgm:prSet/>
      <dgm:spPr/>
      <dgm:t>
        <a:bodyPr/>
        <a:lstStyle/>
        <a:p>
          <a:endParaRPr lang="en-US"/>
        </a:p>
      </dgm:t>
    </dgm:pt>
    <dgm:pt modelId="{13C2A72F-F834-40DA-ADBD-D55226CDF3D2}" type="sibTrans" cxnId="{EED34CA4-164B-457E-BBD7-66A1F386976D}">
      <dgm:prSet/>
      <dgm:spPr/>
      <dgm:t>
        <a:bodyPr/>
        <a:lstStyle/>
        <a:p>
          <a:endParaRPr lang="en-US"/>
        </a:p>
      </dgm:t>
    </dgm:pt>
    <dgm:pt modelId="{299834EE-913C-4D04-9FDE-49AF572D4BA2}">
      <dgm:prSet custT="1"/>
      <dgm:spPr/>
      <dgm:t>
        <a:bodyPr/>
        <a:lstStyle/>
        <a:p>
          <a:r>
            <a:rPr lang="kk-KZ" sz="1100" dirty="0">
              <a:latin typeface="Arial" panose="020B0604020202020204" pitchFamily="34" charset="0"/>
              <a:cs typeface="Arial" panose="020B0604020202020204" pitchFamily="34" charset="0"/>
            </a:rPr>
            <a:t> </a:t>
          </a:r>
          <a:r>
            <a:rPr lang="kk-KZ" sz="1400" dirty="0">
              <a:latin typeface="Arial" panose="020B0604020202020204" pitchFamily="34" charset="0"/>
              <a:cs typeface="Arial" panose="020B0604020202020204" pitchFamily="34" charset="0"/>
            </a:rPr>
            <a:t>КАРТАНЫҢ НЕМЕСЕ СУРЕТТЕРДІҢ МАҚСАТЫН, КІТАП БАСЫЛЫМЫНЫҢ ТҮРІН ЖӘНЕ ОҒАН ЕНГІЗІЛГЕН МӘТІНДЕРДІҢ СИПАТЫН ТҮСІНДІРУ</a:t>
          </a:r>
          <a:endParaRPr lang="en-US" sz="1400" dirty="0">
            <a:latin typeface="Arial" panose="020B0604020202020204" pitchFamily="34" charset="0"/>
            <a:cs typeface="Arial" panose="020B0604020202020204" pitchFamily="34" charset="0"/>
          </a:endParaRPr>
        </a:p>
      </dgm:t>
    </dgm:pt>
    <dgm:pt modelId="{D89951F7-0F70-49AA-94F0-FD97ACFF547A}" type="parTrans" cxnId="{7AD1AC0E-EC82-4FAD-86DE-E4E318D09921}">
      <dgm:prSet/>
      <dgm:spPr/>
      <dgm:t>
        <a:bodyPr/>
        <a:lstStyle/>
        <a:p>
          <a:endParaRPr lang="en-US"/>
        </a:p>
      </dgm:t>
    </dgm:pt>
    <dgm:pt modelId="{606BC414-A288-494C-ACFF-00655C9B14D9}" type="sibTrans" cxnId="{7AD1AC0E-EC82-4FAD-86DE-E4E318D09921}">
      <dgm:prSet/>
      <dgm:spPr/>
      <dgm:t>
        <a:bodyPr/>
        <a:lstStyle/>
        <a:p>
          <a:endParaRPr lang="en-US"/>
        </a:p>
      </dgm:t>
    </dgm:pt>
    <dgm:pt modelId="{8EF54C9A-155F-409F-B24A-5CB12C9D8E1F}" type="pres">
      <dgm:prSet presAssocID="{31C05BF1-8573-423B-B654-EDFDC269B992}" presName="Name0" presStyleCnt="0">
        <dgm:presLayoutVars>
          <dgm:dir/>
          <dgm:resizeHandles val="exact"/>
        </dgm:presLayoutVars>
      </dgm:prSet>
      <dgm:spPr/>
      <dgm:t>
        <a:bodyPr/>
        <a:lstStyle/>
        <a:p>
          <a:endParaRPr lang="ru-RU"/>
        </a:p>
      </dgm:t>
    </dgm:pt>
    <dgm:pt modelId="{D6F593C9-262C-4A7C-B94F-E0FF1F963627}" type="pres">
      <dgm:prSet presAssocID="{BCB2DD70-BDAC-4FE5-BA89-9998D2D1DDA4}" presName="node" presStyleLbl="node1" presStyleIdx="0" presStyleCnt="6">
        <dgm:presLayoutVars>
          <dgm:bulletEnabled val="1"/>
        </dgm:presLayoutVars>
      </dgm:prSet>
      <dgm:spPr/>
      <dgm:t>
        <a:bodyPr/>
        <a:lstStyle/>
        <a:p>
          <a:endParaRPr lang="ru-RU"/>
        </a:p>
      </dgm:t>
    </dgm:pt>
    <dgm:pt modelId="{6019A7D7-69B2-4765-91A9-E23C41C2C8C5}" type="pres">
      <dgm:prSet presAssocID="{B72ED528-4022-4F2A-8F84-7B2B6CC28EFD}" presName="sibTrans" presStyleLbl="sibTrans1D1" presStyleIdx="0" presStyleCnt="5"/>
      <dgm:spPr/>
      <dgm:t>
        <a:bodyPr/>
        <a:lstStyle/>
        <a:p>
          <a:endParaRPr lang="ru-RU"/>
        </a:p>
      </dgm:t>
    </dgm:pt>
    <dgm:pt modelId="{D4D2CCFD-A12F-4A1D-A0A0-2E005AC33394}" type="pres">
      <dgm:prSet presAssocID="{B72ED528-4022-4F2A-8F84-7B2B6CC28EFD}" presName="connectorText" presStyleLbl="sibTrans1D1" presStyleIdx="0" presStyleCnt="5"/>
      <dgm:spPr/>
      <dgm:t>
        <a:bodyPr/>
        <a:lstStyle/>
        <a:p>
          <a:endParaRPr lang="ru-RU"/>
        </a:p>
      </dgm:t>
    </dgm:pt>
    <dgm:pt modelId="{90EFD900-9EEB-431C-9E49-70836CBAA408}" type="pres">
      <dgm:prSet presAssocID="{61629257-257D-46ED-9C1C-86AB96AFA3CD}" presName="node" presStyleLbl="node1" presStyleIdx="1" presStyleCnt="6">
        <dgm:presLayoutVars>
          <dgm:bulletEnabled val="1"/>
        </dgm:presLayoutVars>
      </dgm:prSet>
      <dgm:spPr/>
      <dgm:t>
        <a:bodyPr/>
        <a:lstStyle/>
        <a:p>
          <a:endParaRPr lang="ru-RU"/>
        </a:p>
      </dgm:t>
    </dgm:pt>
    <dgm:pt modelId="{6D2C2BD0-B2ED-44A3-84C2-22637F9FEC3B}" type="pres">
      <dgm:prSet presAssocID="{5FE1433F-6E6A-40EB-899A-39F682F970DD}" presName="sibTrans" presStyleLbl="sibTrans1D1" presStyleIdx="1" presStyleCnt="5"/>
      <dgm:spPr/>
      <dgm:t>
        <a:bodyPr/>
        <a:lstStyle/>
        <a:p>
          <a:endParaRPr lang="ru-RU"/>
        </a:p>
      </dgm:t>
    </dgm:pt>
    <dgm:pt modelId="{658BBD2D-1AE9-471B-8B8F-8A6D8823C56C}" type="pres">
      <dgm:prSet presAssocID="{5FE1433F-6E6A-40EB-899A-39F682F970DD}" presName="connectorText" presStyleLbl="sibTrans1D1" presStyleIdx="1" presStyleCnt="5"/>
      <dgm:spPr/>
      <dgm:t>
        <a:bodyPr/>
        <a:lstStyle/>
        <a:p>
          <a:endParaRPr lang="ru-RU"/>
        </a:p>
      </dgm:t>
    </dgm:pt>
    <dgm:pt modelId="{4179A4C9-9B5E-4E09-AD1B-F488C7926C86}" type="pres">
      <dgm:prSet presAssocID="{EE8AD089-3C0F-41EC-9334-03747C617D88}" presName="node" presStyleLbl="node1" presStyleIdx="2" presStyleCnt="6">
        <dgm:presLayoutVars>
          <dgm:bulletEnabled val="1"/>
        </dgm:presLayoutVars>
      </dgm:prSet>
      <dgm:spPr/>
      <dgm:t>
        <a:bodyPr/>
        <a:lstStyle/>
        <a:p>
          <a:endParaRPr lang="ru-RU"/>
        </a:p>
      </dgm:t>
    </dgm:pt>
    <dgm:pt modelId="{67BDCDE1-6DE9-4798-8559-452EE1695B6A}" type="pres">
      <dgm:prSet presAssocID="{EFB441F5-8A13-4D09-9E1C-505EDF77E2D9}" presName="sibTrans" presStyleLbl="sibTrans1D1" presStyleIdx="2" presStyleCnt="5"/>
      <dgm:spPr/>
      <dgm:t>
        <a:bodyPr/>
        <a:lstStyle/>
        <a:p>
          <a:endParaRPr lang="ru-RU"/>
        </a:p>
      </dgm:t>
    </dgm:pt>
    <dgm:pt modelId="{CAB44BF1-9E46-4BE9-86CB-72F11F9AA89B}" type="pres">
      <dgm:prSet presAssocID="{EFB441F5-8A13-4D09-9E1C-505EDF77E2D9}" presName="connectorText" presStyleLbl="sibTrans1D1" presStyleIdx="2" presStyleCnt="5"/>
      <dgm:spPr/>
      <dgm:t>
        <a:bodyPr/>
        <a:lstStyle/>
        <a:p>
          <a:endParaRPr lang="ru-RU"/>
        </a:p>
      </dgm:t>
    </dgm:pt>
    <dgm:pt modelId="{81FA01A3-CE64-427A-9861-3C5E805A57A7}" type="pres">
      <dgm:prSet presAssocID="{50FF685A-655C-4E83-A3A6-5E051CBA6DBE}" presName="node" presStyleLbl="node1" presStyleIdx="3" presStyleCnt="6">
        <dgm:presLayoutVars>
          <dgm:bulletEnabled val="1"/>
        </dgm:presLayoutVars>
      </dgm:prSet>
      <dgm:spPr/>
      <dgm:t>
        <a:bodyPr/>
        <a:lstStyle/>
        <a:p>
          <a:endParaRPr lang="ru-RU"/>
        </a:p>
      </dgm:t>
    </dgm:pt>
    <dgm:pt modelId="{33629705-B0BB-42EF-A5E7-A992527180D5}" type="pres">
      <dgm:prSet presAssocID="{E42D213E-93D3-4311-B8C0-04CBA4737A39}" presName="sibTrans" presStyleLbl="sibTrans1D1" presStyleIdx="3" presStyleCnt="5"/>
      <dgm:spPr/>
      <dgm:t>
        <a:bodyPr/>
        <a:lstStyle/>
        <a:p>
          <a:endParaRPr lang="ru-RU"/>
        </a:p>
      </dgm:t>
    </dgm:pt>
    <dgm:pt modelId="{A59EB4DD-6DA9-4F90-A132-0DCAACECBABD}" type="pres">
      <dgm:prSet presAssocID="{E42D213E-93D3-4311-B8C0-04CBA4737A39}" presName="connectorText" presStyleLbl="sibTrans1D1" presStyleIdx="3" presStyleCnt="5"/>
      <dgm:spPr/>
      <dgm:t>
        <a:bodyPr/>
        <a:lstStyle/>
        <a:p>
          <a:endParaRPr lang="ru-RU"/>
        </a:p>
      </dgm:t>
    </dgm:pt>
    <dgm:pt modelId="{416DAF8E-9BC6-4B35-8690-8B218327D6DC}" type="pres">
      <dgm:prSet presAssocID="{9A2423B7-6473-460A-BF97-46D21EADBD3B}" presName="node" presStyleLbl="node1" presStyleIdx="4" presStyleCnt="6">
        <dgm:presLayoutVars>
          <dgm:bulletEnabled val="1"/>
        </dgm:presLayoutVars>
      </dgm:prSet>
      <dgm:spPr/>
      <dgm:t>
        <a:bodyPr/>
        <a:lstStyle/>
        <a:p>
          <a:endParaRPr lang="ru-RU"/>
        </a:p>
      </dgm:t>
    </dgm:pt>
    <dgm:pt modelId="{CD436979-460E-4065-B64C-2CC132EFD526}" type="pres">
      <dgm:prSet presAssocID="{13C2A72F-F834-40DA-ADBD-D55226CDF3D2}" presName="sibTrans" presStyleLbl="sibTrans1D1" presStyleIdx="4" presStyleCnt="5"/>
      <dgm:spPr/>
      <dgm:t>
        <a:bodyPr/>
        <a:lstStyle/>
        <a:p>
          <a:endParaRPr lang="ru-RU"/>
        </a:p>
      </dgm:t>
    </dgm:pt>
    <dgm:pt modelId="{52669BB4-E5E4-4C35-923E-164D6AF6FDD5}" type="pres">
      <dgm:prSet presAssocID="{13C2A72F-F834-40DA-ADBD-D55226CDF3D2}" presName="connectorText" presStyleLbl="sibTrans1D1" presStyleIdx="4" presStyleCnt="5"/>
      <dgm:spPr/>
      <dgm:t>
        <a:bodyPr/>
        <a:lstStyle/>
        <a:p>
          <a:endParaRPr lang="ru-RU"/>
        </a:p>
      </dgm:t>
    </dgm:pt>
    <dgm:pt modelId="{594EFB50-756B-4585-81A3-C5E91B82DB02}" type="pres">
      <dgm:prSet presAssocID="{299834EE-913C-4D04-9FDE-49AF572D4BA2}" presName="node" presStyleLbl="node1" presStyleIdx="5" presStyleCnt="6">
        <dgm:presLayoutVars>
          <dgm:bulletEnabled val="1"/>
        </dgm:presLayoutVars>
      </dgm:prSet>
      <dgm:spPr/>
      <dgm:t>
        <a:bodyPr/>
        <a:lstStyle/>
        <a:p>
          <a:endParaRPr lang="ru-RU"/>
        </a:p>
      </dgm:t>
    </dgm:pt>
  </dgm:ptLst>
  <dgm:cxnLst>
    <dgm:cxn modelId="{FF08E6DA-EFE3-4C82-BB97-CEFD6BFEE155}" type="presOf" srcId="{EE8AD089-3C0F-41EC-9334-03747C617D88}" destId="{4179A4C9-9B5E-4E09-AD1B-F488C7926C86}" srcOrd="0" destOrd="0" presId="urn:microsoft.com/office/officeart/2016/7/layout/RepeatingBendingProcessNew"/>
    <dgm:cxn modelId="{7871444A-95CC-49B6-985B-239F2EAAAF40}" type="presOf" srcId="{E42D213E-93D3-4311-B8C0-04CBA4737A39}" destId="{A59EB4DD-6DA9-4F90-A132-0DCAACECBABD}" srcOrd="1" destOrd="0" presId="urn:microsoft.com/office/officeart/2016/7/layout/RepeatingBendingProcessNew"/>
    <dgm:cxn modelId="{26232055-89FC-482E-834A-CE023D3C722D}" srcId="{31C05BF1-8573-423B-B654-EDFDC269B992}" destId="{50FF685A-655C-4E83-A3A6-5E051CBA6DBE}" srcOrd="3" destOrd="0" parTransId="{DE59566D-A852-41B0-92D1-3E75437808E3}" sibTransId="{E42D213E-93D3-4311-B8C0-04CBA4737A39}"/>
    <dgm:cxn modelId="{0751C958-94A9-434B-A1CB-3D3E9C508738}" type="presOf" srcId="{E42D213E-93D3-4311-B8C0-04CBA4737A39}" destId="{33629705-B0BB-42EF-A5E7-A992527180D5}" srcOrd="0" destOrd="0" presId="urn:microsoft.com/office/officeart/2016/7/layout/RepeatingBendingProcessNew"/>
    <dgm:cxn modelId="{C8D5F29C-5F2C-46A2-A53A-3874DB101744}" type="presOf" srcId="{50FF685A-655C-4E83-A3A6-5E051CBA6DBE}" destId="{81FA01A3-CE64-427A-9861-3C5E805A57A7}" srcOrd="0" destOrd="0" presId="urn:microsoft.com/office/officeart/2016/7/layout/RepeatingBendingProcessNew"/>
    <dgm:cxn modelId="{55125B41-EE1B-4A00-AB27-714B76C4BF30}" type="presOf" srcId="{B72ED528-4022-4F2A-8F84-7B2B6CC28EFD}" destId="{D4D2CCFD-A12F-4A1D-A0A0-2E005AC33394}" srcOrd="1" destOrd="0" presId="urn:microsoft.com/office/officeart/2016/7/layout/RepeatingBendingProcessNew"/>
    <dgm:cxn modelId="{BE5C8E09-8B98-4D5B-ABDE-C518CEFD9B2C}" type="presOf" srcId="{13C2A72F-F834-40DA-ADBD-D55226CDF3D2}" destId="{CD436979-460E-4065-B64C-2CC132EFD526}" srcOrd="0" destOrd="0" presId="urn:microsoft.com/office/officeart/2016/7/layout/RepeatingBendingProcessNew"/>
    <dgm:cxn modelId="{97A49FBC-A19B-40FE-B836-B1C218B65835}" srcId="{31C05BF1-8573-423B-B654-EDFDC269B992}" destId="{61629257-257D-46ED-9C1C-86AB96AFA3CD}" srcOrd="1" destOrd="0" parTransId="{43EFEB11-4973-4DF5-8618-9299E278F823}" sibTransId="{5FE1433F-6E6A-40EB-899A-39F682F970DD}"/>
    <dgm:cxn modelId="{DD90CFE9-914C-48CD-889C-3E19B15C9DAD}" type="presOf" srcId="{5FE1433F-6E6A-40EB-899A-39F682F970DD}" destId="{658BBD2D-1AE9-471B-8B8F-8A6D8823C56C}" srcOrd="1" destOrd="0" presId="urn:microsoft.com/office/officeart/2016/7/layout/RepeatingBendingProcessNew"/>
    <dgm:cxn modelId="{D655E792-19F6-40F3-A0C8-9080EC902D1A}" srcId="{31C05BF1-8573-423B-B654-EDFDC269B992}" destId="{BCB2DD70-BDAC-4FE5-BA89-9998D2D1DDA4}" srcOrd="0" destOrd="0" parTransId="{5E93430F-419D-4C4B-AC8A-15674BC64CD5}" sibTransId="{B72ED528-4022-4F2A-8F84-7B2B6CC28EFD}"/>
    <dgm:cxn modelId="{AC0EED39-A201-4B74-9258-0CF9F5311D02}" type="presOf" srcId="{61629257-257D-46ED-9C1C-86AB96AFA3CD}" destId="{90EFD900-9EEB-431C-9E49-70836CBAA408}" srcOrd="0" destOrd="0" presId="urn:microsoft.com/office/officeart/2016/7/layout/RepeatingBendingProcessNew"/>
    <dgm:cxn modelId="{1A431EE9-A016-4892-9254-C364DE4FA001}" type="presOf" srcId="{13C2A72F-F834-40DA-ADBD-D55226CDF3D2}" destId="{52669BB4-E5E4-4C35-923E-164D6AF6FDD5}" srcOrd="1" destOrd="0" presId="urn:microsoft.com/office/officeart/2016/7/layout/RepeatingBendingProcessNew"/>
    <dgm:cxn modelId="{5CB404F1-A445-4922-B3A3-07A6437C2F5A}" type="presOf" srcId="{BCB2DD70-BDAC-4FE5-BA89-9998D2D1DDA4}" destId="{D6F593C9-262C-4A7C-B94F-E0FF1F963627}" srcOrd="0" destOrd="0" presId="urn:microsoft.com/office/officeart/2016/7/layout/RepeatingBendingProcessNew"/>
    <dgm:cxn modelId="{D940D71E-E190-4CF5-803F-6C3241E363FD}" type="presOf" srcId="{EFB441F5-8A13-4D09-9E1C-505EDF77E2D9}" destId="{67BDCDE1-6DE9-4798-8559-452EE1695B6A}" srcOrd="0" destOrd="0" presId="urn:microsoft.com/office/officeart/2016/7/layout/RepeatingBendingProcessNew"/>
    <dgm:cxn modelId="{34B870FD-7F7E-411D-97F6-B87CEF422AC7}" type="presOf" srcId="{31C05BF1-8573-423B-B654-EDFDC269B992}" destId="{8EF54C9A-155F-409F-B24A-5CB12C9D8E1F}" srcOrd="0" destOrd="0" presId="urn:microsoft.com/office/officeart/2016/7/layout/RepeatingBendingProcessNew"/>
    <dgm:cxn modelId="{C020DA1F-D090-48EB-BD67-DFAF99F8E7AB}" type="presOf" srcId="{5FE1433F-6E6A-40EB-899A-39F682F970DD}" destId="{6D2C2BD0-B2ED-44A3-84C2-22637F9FEC3B}" srcOrd="0" destOrd="0" presId="urn:microsoft.com/office/officeart/2016/7/layout/RepeatingBendingProcessNew"/>
    <dgm:cxn modelId="{EED34CA4-164B-457E-BBD7-66A1F386976D}" srcId="{31C05BF1-8573-423B-B654-EDFDC269B992}" destId="{9A2423B7-6473-460A-BF97-46D21EADBD3B}" srcOrd="4" destOrd="0" parTransId="{2DE2569F-BBBC-4AFD-9BBF-026853DCCC3B}" sibTransId="{13C2A72F-F834-40DA-ADBD-D55226CDF3D2}"/>
    <dgm:cxn modelId="{57731979-5557-46CA-B04B-0B72C971F042}" type="presOf" srcId="{B72ED528-4022-4F2A-8F84-7B2B6CC28EFD}" destId="{6019A7D7-69B2-4765-91A9-E23C41C2C8C5}" srcOrd="0" destOrd="0" presId="urn:microsoft.com/office/officeart/2016/7/layout/RepeatingBendingProcessNew"/>
    <dgm:cxn modelId="{8F494240-5854-4A62-B705-DF645700F916}" type="presOf" srcId="{299834EE-913C-4D04-9FDE-49AF572D4BA2}" destId="{594EFB50-756B-4585-81A3-C5E91B82DB02}" srcOrd="0" destOrd="0" presId="urn:microsoft.com/office/officeart/2016/7/layout/RepeatingBendingProcessNew"/>
    <dgm:cxn modelId="{BCE190B3-4AA4-44EE-87B0-C8B30A8C0EA5}" srcId="{31C05BF1-8573-423B-B654-EDFDC269B992}" destId="{EE8AD089-3C0F-41EC-9334-03747C617D88}" srcOrd="2" destOrd="0" parTransId="{3FA4BDF9-79F1-4B65-B20B-2A78AAF19315}" sibTransId="{EFB441F5-8A13-4D09-9E1C-505EDF77E2D9}"/>
    <dgm:cxn modelId="{F38039AA-8E72-4E7E-9041-9E33636652CA}" type="presOf" srcId="{9A2423B7-6473-460A-BF97-46D21EADBD3B}" destId="{416DAF8E-9BC6-4B35-8690-8B218327D6DC}" srcOrd="0" destOrd="0" presId="urn:microsoft.com/office/officeart/2016/7/layout/RepeatingBendingProcessNew"/>
    <dgm:cxn modelId="{7AD1AC0E-EC82-4FAD-86DE-E4E318D09921}" srcId="{31C05BF1-8573-423B-B654-EDFDC269B992}" destId="{299834EE-913C-4D04-9FDE-49AF572D4BA2}" srcOrd="5" destOrd="0" parTransId="{D89951F7-0F70-49AA-94F0-FD97ACFF547A}" sibTransId="{606BC414-A288-494C-ACFF-00655C9B14D9}"/>
    <dgm:cxn modelId="{D9ECADD2-0719-4889-9A6A-3CA680F3334C}" type="presOf" srcId="{EFB441F5-8A13-4D09-9E1C-505EDF77E2D9}" destId="{CAB44BF1-9E46-4BE9-86CB-72F11F9AA89B}" srcOrd="1" destOrd="0" presId="urn:microsoft.com/office/officeart/2016/7/layout/RepeatingBendingProcessNew"/>
    <dgm:cxn modelId="{CC4B6918-BA10-458F-AB17-A6F8DA5F1EB9}" type="presParOf" srcId="{8EF54C9A-155F-409F-B24A-5CB12C9D8E1F}" destId="{D6F593C9-262C-4A7C-B94F-E0FF1F963627}" srcOrd="0" destOrd="0" presId="urn:microsoft.com/office/officeart/2016/7/layout/RepeatingBendingProcessNew"/>
    <dgm:cxn modelId="{6EDF3438-DB70-4DF1-805F-E6A5354A20E2}" type="presParOf" srcId="{8EF54C9A-155F-409F-B24A-5CB12C9D8E1F}" destId="{6019A7D7-69B2-4765-91A9-E23C41C2C8C5}" srcOrd="1" destOrd="0" presId="urn:microsoft.com/office/officeart/2016/7/layout/RepeatingBendingProcessNew"/>
    <dgm:cxn modelId="{670EDA24-D507-420C-A04C-33CFD6E5EA30}" type="presParOf" srcId="{6019A7D7-69B2-4765-91A9-E23C41C2C8C5}" destId="{D4D2CCFD-A12F-4A1D-A0A0-2E005AC33394}" srcOrd="0" destOrd="0" presId="urn:microsoft.com/office/officeart/2016/7/layout/RepeatingBendingProcessNew"/>
    <dgm:cxn modelId="{68FE3A90-C772-419F-BBDF-35C6B69D4E1E}" type="presParOf" srcId="{8EF54C9A-155F-409F-B24A-5CB12C9D8E1F}" destId="{90EFD900-9EEB-431C-9E49-70836CBAA408}" srcOrd="2" destOrd="0" presId="urn:microsoft.com/office/officeart/2016/7/layout/RepeatingBendingProcessNew"/>
    <dgm:cxn modelId="{1101EC89-5375-4150-94DC-E2F86B77B54E}" type="presParOf" srcId="{8EF54C9A-155F-409F-B24A-5CB12C9D8E1F}" destId="{6D2C2BD0-B2ED-44A3-84C2-22637F9FEC3B}" srcOrd="3" destOrd="0" presId="urn:microsoft.com/office/officeart/2016/7/layout/RepeatingBendingProcessNew"/>
    <dgm:cxn modelId="{1BA03DF7-1370-4263-83EA-7A71FB913D73}" type="presParOf" srcId="{6D2C2BD0-B2ED-44A3-84C2-22637F9FEC3B}" destId="{658BBD2D-1AE9-471B-8B8F-8A6D8823C56C}" srcOrd="0" destOrd="0" presId="urn:microsoft.com/office/officeart/2016/7/layout/RepeatingBendingProcessNew"/>
    <dgm:cxn modelId="{B2444304-CF26-474D-BFFA-AC8BB998D16E}" type="presParOf" srcId="{8EF54C9A-155F-409F-B24A-5CB12C9D8E1F}" destId="{4179A4C9-9B5E-4E09-AD1B-F488C7926C86}" srcOrd="4" destOrd="0" presId="urn:microsoft.com/office/officeart/2016/7/layout/RepeatingBendingProcessNew"/>
    <dgm:cxn modelId="{C2366BFC-6B90-4471-96D5-F49FBEB4C2CE}" type="presParOf" srcId="{8EF54C9A-155F-409F-B24A-5CB12C9D8E1F}" destId="{67BDCDE1-6DE9-4798-8559-452EE1695B6A}" srcOrd="5" destOrd="0" presId="urn:microsoft.com/office/officeart/2016/7/layout/RepeatingBendingProcessNew"/>
    <dgm:cxn modelId="{BEBF73E7-E5F0-4631-B20A-1A9BA9BA1504}" type="presParOf" srcId="{67BDCDE1-6DE9-4798-8559-452EE1695B6A}" destId="{CAB44BF1-9E46-4BE9-86CB-72F11F9AA89B}" srcOrd="0" destOrd="0" presId="urn:microsoft.com/office/officeart/2016/7/layout/RepeatingBendingProcessNew"/>
    <dgm:cxn modelId="{120CE51E-C74B-4EA0-9979-EF3DEF886209}" type="presParOf" srcId="{8EF54C9A-155F-409F-B24A-5CB12C9D8E1F}" destId="{81FA01A3-CE64-427A-9861-3C5E805A57A7}" srcOrd="6" destOrd="0" presId="urn:microsoft.com/office/officeart/2016/7/layout/RepeatingBendingProcessNew"/>
    <dgm:cxn modelId="{2FE23AD8-683C-48BF-976B-E75096F5D43D}" type="presParOf" srcId="{8EF54C9A-155F-409F-B24A-5CB12C9D8E1F}" destId="{33629705-B0BB-42EF-A5E7-A992527180D5}" srcOrd="7" destOrd="0" presId="urn:microsoft.com/office/officeart/2016/7/layout/RepeatingBendingProcessNew"/>
    <dgm:cxn modelId="{4316FB54-3128-4EF6-94EC-473222150A28}" type="presParOf" srcId="{33629705-B0BB-42EF-A5E7-A992527180D5}" destId="{A59EB4DD-6DA9-4F90-A132-0DCAACECBABD}" srcOrd="0" destOrd="0" presId="urn:microsoft.com/office/officeart/2016/7/layout/RepeatingBendingProcessNew"/>
    <dgm:cxn modelId="{5C2F18E4-97A1-40CD-B509-D6F529A7D1F4}" type="presParOf" srcId="{8EF54C9A-155F-409F-B24A-5CB12C9D8E1F}" destId="{416DAF8E-9BC6-4B35-8690-8B218327D6DC}" srcOrd="8" destOrd="0" presId="urn:microsoft.com/office/officeart/2016/7/layout/RepeatingBendingProcessNew"/>
    <dgm:cxn modelId="{01A40FED-B76B-4F68-AAB2-271CC3285F8F}" type="presParOf" srcId="{8EF54C9A-155F-409F-B24A-5CB12C9D8E1F}" destId="{CD436979-460E-4065-B64C-2CC132EFD526}" srcOrd="9" destOrd="0" presId="urn:microsoft.com/office/officeart/2016/7/layout/RepeatingBendingProcessNew"/>
    <dgm:cxn modelId="{C19B5A90-2C0A-4C83-8B39-3DF17647CD32}" type="presParOf" srcId="{CD436979-460E-4065-B64C-2CC132EFD526}" destId="{52669BB4-E5E4-4C35-923E-164D6AF6FDD5}" srcOrd="0" destOrd="0" presId="urn:microsoft.com/office/officeart/2016/7/layout/RepeatingBendingProcessNew"/>
    <dgm:cxn modelId="{B7FEEE2E-7BEE-435F-813F-4CC621827F02}" type="presParOf" srcId="{8EF54C9A-155F-409F-B24A-5CB12C9D8E1F}" destId="{594EFB50-756B-4585-81A3-C5E91B82DB0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91F75-1B7D-4B63-8287-F6AC58B1AA4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9BA90596-0FA5-4F54-9695-391E6B68B58C}">
      <dgm:prSet/>
      <dgm:spPr/>
      <dgm:t>
        <a:bodyPr/>
        <a:lstStyle/>
        <a:p>
          <a:r>
            <a:rPr lang="kk-KZ" dirty="0">
              <a:latin typeface="Arial" panose="020B0604020202020204" pitchFamily="34" charset="0"/>
              <a:cs typeface="Arial" panose="020B0604020202020204" pitchFamily="34" charset="0"/>
            </a:rPr>
            <a:t>БЕРІЛГЕН АҚПАРАТТЫ МӘТІННЕН ТАБУ</a:t>
          </a:r>
          <a:endParaRPr lang="en-US" dirty="0">
            <a:latin typeface="Arial" panose="020B0604020202020204" pitchFamily="34" charset="0"/>
            <a:cs typeface="Arial" panose="020B0604020202020204" pitchFamily="34" charset="0"/>
          </a:endParaRPr>
        </a:p>
      </dgm:t>
    </dgm:pt>
    <dgm:pt modelId="{0A57872E-6274-4A72-8232-87383FE7DA79}" type="parTrans" cxnId="{485A0EC1-A9F1-45B8-BA9D-C9ADF59913C2}">
      <dgm:prSet/>
      <dgm:spPr/>
      <dgm:t>
        <a:bodyPr/>
        <a:lstStyle/>
        <a:p>
          <a:endParaRPr lang="en-US"/>
        </a:p>
      </dgm:t>
    </dgm:pt>
    <dgm:pt modelId="{9A0FC5F3-8888-481C-B8A8-007C9AA9F891}" type="sibTrans" cxnId="{485A0EC1-A9F1-45B8-BA9D-C9ADF59913C2}">
      <dgm:prSet/>
      <dgm:spPr/>
      <dgm:t>
        <a:bodyPr/>
        <a:lstStyle/>
        <a:p>
          <a:endParaRPr lang="en-US"/>
        </a:p>
      </dgm:t>
    </dgm:pt>
    <dgm:pt modelId="{CE8BAEBA-BAAB-4047-809C-B0424FAE98FA}">
      <dgm:prSet/>
      <dgm:spPr/>
      <dgm:t>
        <a:bodyPr/>
        <a:lstStyle/>
        <a:p>
          <a:r>
            <a:rPr lang="kk-KZ" dirty="0">
              <a:latin typeface="Arial" panose="020B0604020202020204" pitchFamily="34" charset="0"/>
              <a:cs typeface="Arial" panose="020B0604020202020204" pitchFamily="34" charset="0"/>
            </a:rPr>
            <a:t>БЕЛГІЛІ БІР ОЙДЫ БЕЙНЕЛЕЙТІН МӘЛІМЕТТІ МӘТІННЕН АНЫҚТАУ</a:t>
          </a:r>
          <a:endParaRPr lang="en-US" dirty="0">
            <a:latin typeface="Arial" panose="020B0604020202020204" pitchFamily="34" charset="0"/>
            <a:cs typeface="Arial" panose="020B0604020202020204" pitchFamily="34" charset="0"/>
          </a:endParaRPr>
        </a:p>
      </dgm:t>
    </dgm:pt>
    <dgm:pt modelId="{7014B465-B57C-42F4-8DA7-55192597A3DE}" type="parTrans" cxnId="{0DBD4293-692E-474A-A95B-4A9BE87FD5C6}">
      <dgm:prSet/>
      <dgm:spPr/>
      <dgm:t>
        <a:bodyPr/>
        <a:lstStyle/>
        <a:p>
          <a:endParaRPr lang="en-US"/>
        </a:p>
      </dgm:t>
    </dgm:pt>
    <dgm:pt modelId="{BA76F853-EDCC-46BB-897F-D87A4C7433C3}" type="sibTrans" cxnId="{0DBD4293-692E-474A-A95B-4A9BE87FD5C6}">
      <dgm:prSet/>
      <dgm:spPr/>
      <dgm:t>
        <a:bodyPr/>
        <a:lstStyle/>
        <a:p>
          <a:endParaRPr lang="en-US"/>
        </a:p>
      </dgm:t>
    </dgm:pt>
    <dgm:pt modelId="{C2696F25-E8A4-46E2-9DAE-3738C10BE1A8}">
      <dgm:prSet/>
      <dgm:spPr/>
      <dgm:t>
        <a:bodyPr/>
        <a:lstStyle/>
        <a:p>
          <a:r>
            <a:rPr lang="kk-KZ" dirty="0">
              <a:latin typeface="Arial" panose="020B0604020202020204" pitchFamily="34" charset="0"/>
              <a:cs typeface="Arial" panose="020B0604020202020204" pitchFamily="34" charset="0"/>
            </a:rPr>
            <a:t>ӨЗ КӨЗҚАРАСЫН ДӘЛЕЛДЕУ ҮШІН МӘТІННЕН МӘЛІМЕТТЕРДІ ҚОЛДАНУ</a:t>
          </a:r>
          <a:endParaRPr lang="en-US" dirty="0">
            <a:latin typeface="Arial" panose="020B0604020202020204" pitchFamily="34" charset="0"/>
            <a:cs typeface="Arial" panose="020B0604020202020204" pitchFamily="34" charset="0"/>
          </a:endParaRPr>
        </a:p>
      </dgm:t>
    </dgm:pt>
    <dgm:pt modelId="{994BBF9E-9AB9-47C8-8C34-F36D9D1B65B5}" type="parTrans" cxnId="{8485C4F9-708B-4B09-9A9B-7A9F551997B7}">
      <dgm:prSet/>
      <dgm:spPr/>
      <dgm:t>
        <a:bodyPr/>
        <a:lstStyle/>
        <a:p>
          <a:endParaRPr lang="en-US"/>
        </a:p>
      </dgm:t>
    </dgm:pt>
    <dgm:pt modelId="{D2378417-14F6-4602-88BB-596738178C61}" type="sibTrans" cxnId="{8485C4F9-708B-4B09-9A9B-7A9F551997B7}">
      <dgm:prSet/>
      <dgm:spPr/>
      <dgm:t>
        <a:bodyPr/>
        <a:lstStyle/>
        <a:p>
          <a:endParaRPr lang="en-US"/>
        </a:p>
      </dgm:t>
    </dgm:pt>
    <dgm:pt modelId="{C7BDB053-6FC5-40C5-A1BD-D782BA0F2E54}">
      <dgm:prSet/>
      <dgm:spPr/>
      <dgm:t>
        <a:bodyPr/>
        <a:lstStyle/>
        <a:p>
          <a:r>
            <a:rPr lang="kk-KZ" dirty="0">
              <a:latin typeface="Arial" panose="020B0604020202020204" pitchFamily="34" charset="0"/>
              <a:cs typeface="Arial" panose="020B0604020202020204" pitchFamily="34" charset="0"/>
            </a:rPr>
            <a:t>МӘТІН БӨЛІКТЕРІНІҢ АРАСЫНДАҒЫ НЕМЕСЕ ЕКІ МӘТІН АРАСЫНДАҒЫ БАЙЛАНЫСТЫ АНЫҚТАУ</a:t>
          </a:r>
          <a:endParaRPr lang="en-US" dirty="0">
            <a:latin typeface="Arial" panose="020B0604020202020204" pitchFamily="34" charset="0"/>
            <a:cs typeface="Arial" panose="020B0604020202020204" pitchFamily="34" charset="0"/>
          </a:endParaRPr>
        </a:p>
      </dgm:t>
    </dgm:pt>
    <dgm:pt modelId="{9B9ECA45-3DCA-4619-8E27-399B51220071}" type="parTrans" cxnId="{268A3B3B-E453-4787-A1DD-E06DCE475710}">
      <dgm:prSet/>
      <dgm:spPr/>
      <dgm:t>
        <a:bodyPr/>
        <a:lstStyle/>
        <a:p>
          <a:endParaRPr lang="en-US"/>
        </a:p>
      </dgm:t>
    </dgm:pt>
    <dgm:pt modelId="{2524C69A-3FBB-44B1-BEF9-37480ADB1737}" type="sibTrans" cxnId="{268A3B3B-E453-4787-A1DD-E06DCE475710}">
      <dgm:prSet/>
      <dgm:spPr/>
      <dgm:t>
        <a:bodyPr/>
        <a:lstStyle/>
        <a:p>
          <a:endParaRPr lang="en-US"/>
        </a:p>
      </dgm:t>
    </dgm:pt>
    <dgm:pt modelId="{CCE5941E-4543-4AE5-8399-2CA92CF52B6B}">
      <dgm:prSet custT="1"/>
      <dgm:spPr/>
      <dgm:t>
        <a:bodyPr/>
        <a:lstStyle/>
        <a:p>
          <a:r>
            <a:rPr lang="kk-KZ" sz="1600" dirty="0">
              <a:latin typeface="Arial" panose="020B0604020202020204" pitchFamily="34" charset="0"/>
              <a:cs typeface="Arial" panose="020B0604020202020204" pitchFamily="34" charset="0"/>
            </a:rPr>
            <a:t>МӘТІННІҢ НЕГІЗГІ ОЙЫН (ИДЕЯСЫН) АНЫҚТАУ</a:t>
          </a:r>
          <a:endParaRPr lang="en-US" sz="1600" dirty="0">
            <a:latin typeface="Arial" panose="020B0604020202020204" pitchFamily="34" charset="0"/>
            <a:cs typeface="Arial" panose="020B0604020202020204" pitchFamily="34" charset="0"/>
          </a:endParaRPr>
        </a:p>
      </dgm:t>
    </dgm:pt>
    <dgm:pt modelId="{BC53865B-6E3A-4F4A-9908-882BD0FFB0D0}" type="parTrans" cxnId="{241E5F32-799D-4449-AE64-CF55E35A325E}">
      <dgm:prSet/>
      <dgm:spPr/>
      <dgm:t>
        <a:bodyPr/>
        <a:lstStyle/>
        <a:p>
          <a:endParaRPr lang="en-US"/>
        </a:p>
      </dgm:t>
    </dgm:pt>
    <dgm:pt modelId="{8B25C50B-38F9-4EDE-ACEF-7E54D975B4CA}" type="sibTrans" cxnId="{241E5F32-799D-4449-AE64-CF55E35A325E}">
      <dgm:prSet/>
      <dgm:spPr/>
      <dgm:t>
        <a:bodyPr/>
        <a:lstStyle/>
        <a:p>
          <a:endParaRPr lang="en-US"/>
        </a:p>
      </dgm:t>
    </dgm:pt>
    <dgm:pt modelId="{C8DD7C82-7839-445C-9B17-94898FE93E5C}">
      <dgm:prSet/>
      <dgm:spPr/>
      <dgm:t>
        <a:bodyPr/>
        <a:lstStyle/>
        <a:p>
          <a:r>
            <a:rPr lang="kk-KZ" dirty="0">
              <a:latin typeface="Arial" panose="020B0604020202020204" pitchFamily="34" charset="0"/>
              <a:cs typeface="Arial" panose="020B0604020202020204" pitchFamily="34" charset="0"/>
            </a:rPr>
            <a:t>МӘТІННІҢ ЖАЛПЫ ИДЕЯСЫНАН НАҚТЫ ДЕТАЛЬДІ АҚПАРАТТАРДЫ САЛЫСТЫРУ</a:t>
          </a:r>
          <a:endParaRPr lang="en-US" dirty="0">
            <a:latin typeface="Arial" panose="020B0604020202020204" pitchFamily="34" charset="0"/>
            <a:cs typeface="Arial" panose="020B0604020202020204" pitchFamily="34" charset="0"/>
          </a:endParaRPr>
        </a:p>
      </dgm:t>
    </dgm:pt>
    <dgm:pt modelId="{C62B4F0D-5B73-46E3-B300-908FE378F7DF}" type="parTrans" cxnId="{C7F325AA-E37E-4E5A-837E-75215BE6D3AC}">
      <dgm:prSet/>
      <dgm:spPr/>
      <dgm:t>
        <a:bodyPr/>
        <a:lstStyle/>
        <a:p>
          <a:endParaRPr lang="en-US"/>
        </a:p>
      </dgm:t>
    </dgm:pt>
    <dgm:pt modelId="{C82893F0-49F3-4591-AA37-7456667E8518}" type="sibTrans" cxnId="{C7F325AA-E37E-4E5A-837E-75215BE6D3AC}">
      <dgm:prSet/>
      <dgm:spPr/>
      <dgm:t>
        <a:bodyPr/>
        <a:lstStyle/>
        <a:p>
          <a:endParaRPr lang="en-US"/>
        </a:p>
      </dgm:t>
    </dgm:pt>
    <dgm:pt modelId="{BD72EA86-3F9C-41CE-9AFB-C0824506E35F}">
      <dgm:prSet/>
      <dgm:spPr/>
      <dgm:t>
        <a:bodyPr/>
        <a:lstStyle/>
        <a:p>
          <a:r>
            <a:rPr lang="kk-KZ" dirty="0">
              <a:latin typeface="Arial" panose="020B0604020202020204" pitchFamily="34" charset="0"/>
              <a:cs typeface="Arial" panose="020B0604020202020204" pitchFamily="34" charset="0"/>
            </a:rPr>
            <a:t>МӘТІННЕН АВТОР ОЙЫН АНЫҚТАУ</a:t>
          </a:r>
          <a:endParaRPr lang="en-US" dirty="0">
            <a:latin typeface="Arial" panose="020B0604020202020204" pitchFamily="34" charset="0"/>
            <a:cs typeface="Arial" panose="020B0604020202020204" pitchFamily="34" charset="0"/>
          </a:endParaRPr>
        </a:p>
      </dgm:t>
    </dgm:pt>
    <dgm:pt modelId="{F3339FE5-FF59-4951-9CB5-2EF9D4E46F7D}" type="parTrans" cxnId="{FFC42EF9-BA5F-47DC-A833-B016654964E8}">
      <dgm:prSet/>
      <dgm:spPr/>
      <dgm:t>
        <a:bodyPr/>
        <a:lstStyle/>
        <a:p>
          <a:endParaRPr lang="en-US"/>
        </a:p>
      </dgm:t>
    </dgm:pt>
    <dgm:pt modelId="{FE141571-446B-4FFB-9AF8-F641918A94B9}" type="sibTrans" cxnId="{FFC42EF9-BA5F-47DC-A833-B016654964E8}">
      <dgm:prSet/>
      <dgm:spPr/>
      <dgm:t>
        <a:bodyPr/>
        <a:lstStyle/>
        <a:p>
          <a:endParaRPr lang="en-US"/>
        </a:p>
      </dgm:t>
    </dgm:pt>
    <dgm:pt modelId="{5940B92A-C779-4E16-87EC-8F7FD8FB625D}">
      <dgm:prSet/>
      <dgm:spPr/>
      <dgm:t>
        <a:bodyPr/>
        <a:lstStyle/>
        <a:p>
          <a:r>
            <a:rPr lang="kk-KZ" dirty="0">
              <a:latin typeface="Arial" panose="020B0604020202020204" pitchFamily="34" charset="0"/>
              <a:cs typeface="Arial" panose="020B0604020202020204" pitchFamily="34" charset="0"/>
            </a:rPr>
            <a:t>МӘТІННІҢ АТАУЫН ИНТЕРПРЕТАЦИЯЛАУ (ПІКІР БІЛДІРУ)</a:t>
          </a:r>
          <a:endParaRPr lang="en-US" dirty="0">
            <a:latin typeface="Arial" panose="020B0604020202020204" pitchFamily="34" charset="0"/>
            <a:cs typeface="Arial" panose="020B0604020202020204" pitchFamily="34" charset="0"/>
          </a:endParaRPr>
        </a:p>
      </dgm:t>
    </dgm:pt>
    <dgm:pt modelId="{41E4A78E-9BAD-4453-9DC1-4265AD114C35}" type="parTrans" cxnId="{862AF2D9-E2B0-4D05-A746-0711C969188E}">
      <dgm:prSet/>
      <dgm:spPr/>
      <dgm:t>
        <a:bodyPr/>
        <a:lstStyle/>
        <a:p>
          <a:endParaRPr lang="en-US"/>
        </a:p>
      </dgm:t>
    </dgm:pt>
    <dgm:pt modelId="{B127A6DC-A600-4CEE-883D-1E698C1D5623}" type="sibTrans" cxnId="{862AF2D9-E2B0-4D05-A746-0711C969188E}">
      <dgm:prSet/>
      <dgm:spPr/>
      <dgm:t>
        <a:bodyPr/>
        <a:lstStyle/>
        <a:p>
          <a:endParaRPr lang="en-US"/>
        </a:p>
      </dgm:t>
    </dgm:pt>
    <dgm:pt modelId="{FBFE8D17-6A1F-4E22-A0CD-7EFDD278BAC9}">
      <dgm:prSet/>
      <dgm:spPr/>
      <dgm:t>
        <a:bodyPr/>
        <a:lstStyle/>
        <a:p>
          <a:r>
            <a:rPr lang="kk-KZ" dirty="0">
              <a:latin typeface="Arial" panose="020B0604020202020204" pitchFamily="34" charset="0"/>
              <a:cs typeface="Arial" panose="020B0604020202020204" pitchFamily="34" charset="0"/>
            </a:rPr>
            <a:t>МӘТІНДЕ БЕРІЛГЕН МӘЛІМЕТТЕРДІ ТАЛДАУ АРҚЫЛЫ ҚОРЫТЫНДЫ ШЫҒАРУ</a:t>
          </a:r>
          <a:endParaRPr lang="en-US" dirty="0">
            <a:latin typeface="Arial" panose="020B0604020202020204" pitchFamily="34" charset="0"/>
            <a:cs typeface="Arial" panose="020B0604020202020204" pitchFamily="34" charset="0"/>
          </a:endParaRPr>
        </a:p>
      </dgm:t>
    </dgm:pt>
    <dgm:pt modelId="{526928FA-2090-4DBE-A166-63E1391693DD}" type="parTrans" cxnId="{C6E4A31A-CBD1-498F-B7DE-88D555B5B0D8}">
      <dgm:prSet/>
      <dgm:spPr/>
      <dgm:t>
        <a:bodyPr/>
        <a:lstStyle/>
        <a:p>
          <a:endParaRPr lang="en-US"/>
        </a:p>
      </dgm:t>
    </dgm:pt>
    <dgm:pt modelId="{BC52C0B3-5435-4AE0-A29D-4AE40CCB10B5}" type="sibTrans" cxnId="{C6E4A31A-CBD1-498F-B7DE-88D555B5B0D8}">
      <dgm:prSet/>
      <dgm:spPr/>
      <dgm:t>
        <a:bodyPr/>
        <a:lstStyle/>
        <a:p>
          <a:endParaRPr lang="en-US"/>
        </a:p>
      </dgm:t>
    </dgm:pt>
    <dgm:pt modelId="{F7266418-795D-4A19-AE47-83B5F5C33D55}" type="pres">
      <dgm:prSet presAssocID="{32C91F75-1B7D-4B63-8287-F6AC58B1AA4F}" presName="diagram" presStyleCnt="0">
        <dgm:presLayoutVars>
          <dgm:dir/>
          <dgm:resizeHandles val="exact"/>
        </dgm:presLayoutVars>
      </dgm:prSet>
      <dgm:spPr/>
      <dgm:t>
        <a:bodyPr/>
        <a:lstStyle/>
        <a:p>
          <a:endParaRPr lang="ru-RU"/>
        </a:p>
      </dgm:t>
    </dgm:pt>
    <dgm:pt modelId="{7FE69601-29B6-4C23-9340-E8C691FE44F3}" type="pres">
      <dgm:prSet presAssocID="{9BA90596-0FA5-4F54-9695-391E6B68B58C}" presName="node" presStyleLbl="node1" presStyleIdx="0" presStyleCnt="9">
        <dgm:presLayoutVars>
          <dgm:bulletEnabled val="1"/>
        </dgm:presLayoutVars>
      </dgm:prSet>
      <dgm:spPr/>
      <dgm:t>
        <a:bodyPr/>
        <a:lstStyle/>
        <a:p>
          <a:endParaRPr lang="ru-RU"/>
        </a:p>
      </dgm:t>
    </dgm:pt>
    <dgm:pt modelId="{6350F7DC-BF70-4C1D-8451-DE2C3D1CD89D}" type="pres">
      <dgm:prSet presAssocID="{9A0FC5F3-8888-481C-B8A8-007C9AA9F891}" presName="sibTrans" presStyleCnt="0"/>
      <dgm:spPr/>
    </dgm:pt>
    <dgm:pt modelId="{332681D8-47FD-406A-86A5-7D5F4AD3F9B1}" type="pres">
      <dgm:prSet presAssocID="{CE8BAEBA-BAAB-4047-809C-B0424FAE98FA}" presName="node" presStyleLbl="node1" presStyleIdx="1" presStyleCnt="9" custLinFactNeighborY="-576">
        <dgm:presLayoutVars>
          <dgm:bulletEnabled val="1"/>
        </dgm:presLayoutVars>
      </dgm:prSet>
      <dgm:spPr/>
      <dgm:t>
        <a:bodyPr/>
        <a:lstStyle/>
        <a:p>
          <a:endParaRPr lang="ru-RU"/>
        </a:p>
      </dgm:t>
    </dgm:pt>
    <dgm:pt modelId="{56E445D0-E687-4CEC-B472-A861EFFE526D}" type="pres">
      <dgm:prSet presAssocID="{BA76F853-EDCC-46BB-897F-D87A4C7433C3}" presName="sibTrans" presStyleCnt="0"/>
      <dgm:spPr/>
    </dgm:pt>
    <dgm:pt modelId="{1059BC77-17A6-44CF-B240-2BD47E471B00}" type="pres">
      <dgm:prSet presAssocID="{C2696F25-E8A4-46E2-9DAE-3738C10BE1A8}" presName="node" presStyleLbl="node1" presStyleIdx="2" presStyleCnt="9">
        <dgm:presLayoutVars>
          <dgm:bulletEnabled val="1"/>
        </dgm:presLayoutVars>
      </dgm:prSet>
      <dgm:spPr/>
      <dgm:t>
        <a:bodyPr/>
        <a:lstStyle/>
        <a:p>
          <a:endParaRPr lang="ru-RU"/>
        </a:p>
      </dgm:t>
    </dgm:pt>
    <dgm:pt modelId="{FC04CFAF-FA0E-48B9-825D-0F79BB5E57C2}" type="pres">
      <dgm:prSet presAssocID="{D2378417-14F6-4602-88BB-596738178C61}" presName="sibTrans" presStyleCnt="0"/>
      <dgm:spPr/>
    </dgm:pt>
    <dgm:pt modelId="{CD709739-BD91-494D-8E7B-8FFFEF41F3EF}" type="pres">
      <dgm:prSet presAssocID="{C7BDB053-6FC5-40C5-A1BD-D782BA0F2E54}" presName="node" presStyleLbl="node1" presStyleIdx="3" presStyleCnt="9">
        <dgm:presLayoutVars>
          <dgm:bulletEnabled val="1"/>
        </dgm:presLayoutVars>
      </dgm:prSet>
      <dgm:spPr/>
      <dgm:t>
        <a:bodyPr/>
        <a:lstStyle/>
        <a:p>
          <a:endParaRPr lang="ru-RU"/>
        </a:p>
      </dgm:t>
    </dgm:pt>
    <dgm:pt modelId="{BCD3853F-D627-4FA5-B9F1-D43D77C0E783}" type="pres">
      <dgm:prSet presAssocID="{2524C69A-3FBB-44B1-BEF9-37480ADB1737}" presName="sibTrans" presStyleCnt="0"/>
      <dgm:spPr/>
    </dgm:pt>
    <dgm:pt modelId="{AEDF6909-5560-4579-9438-8F85234C3663}" type="pres">
      <dgm:prSet presAssocID="{CCE5941E-4543-4AE5-8399-2CA92CF52B6B}" presName="node" presStyleLbl="node1" presStyleIdx="4" presStyleCnt="9">
        <dgm:presLayoutVars>
          <dgm:bulletEnabled val="1"/>
        </dgm:presLayoutVars>
      </dgm:prSet>
      <dgm:spPr/>
      <dgm:t>
        <a:bodyPr/>
        <a:lstStyle/>
        <a:p>
          <a:endParaRPr lang="ru-RU"/>
        </a:p>
      </dgm:t>
    </dgm:pt>
    <dgm:pt modelId="{9329DC44-4987-4D2C-BD6A-95C9294E9F6E}" type="pres">
      <dgm:prSet presAssocID="{8B25C50B-38F9-4EDE-ACEF-7E54D975B4CA}" presName="sibTrans" presStyleCnt="0"/>
      <dgm:spPr/>
    </dgm:pt>
    <dgm:pt modelId="{B236DBFF-1EE1-4C79-8EBB-2A8C9F88674D}" type="pres">
      <dgm:prSet presAssocID="{C8DD7C82-7839-445C-9B17-94898FE93E5C}" presName="node" presStyleLbl="node1" presStyleIdx="5" presStyleCnt="9">
        <dgm:presLayoutVars>
          <dgm:bulletEnabled val="1"/>
        </dgm:presLayoutVars>
      </dgm:prSet>
      <dgm:spPr/>
      <dgm:t>
        <a:bodyPr/>
        <a:lstStyle/>
        <a:p>
          <a:endParaRPr lang="ru-RU"/>
        </a:p>
      </dgm:t>
    </dgm:pt>
    <dgm:pt modelId="{2142D6C7-AD59-4575-A953-DDEB1A257DEE}" type="pres">
      <dgm:prSet presAssocID="{C82893F0-49F3-4591-AA37-7456667E8518}" presName="sibTrans" presStyleCnt="0"/>
      <dgm:spPr/>
    </dgm:pt>
    <dgm:pt modelId="{A36DC420-E1E9-42DB-BA29-C8BE3A2691D9}" type="pres">
      <dgm:prSet presAssocID="{BD72EA86-3F9C-41CE-9AFB-C0824506E35F}" presName="node" presStyleLbl="node1" presStyleIdx="6" presStyleCnt="9">
        <dgm:presLayoutVars>
          <dgm:bulletEnabled val="1"/>
        </dgm:presLayoutVars>
      </dgm:prSet>
      <dgm:spPr/>
      <dgm:t>
        <a:bodyPr/>
        <a:lstStyle/>
        <a:p>
          <a:endParaRPr lang="ru-RU"/>
        </a:p>
      </dgm:t>
    </dgm:pt>
    <dgm:pt modelId="{224B2374-5D18-4BCF-86A1-E501E5519992}" type="pres">
      <dgm:prSet presAssocID="{FE141571-446B-4FFB-9AF8-F641918A94B9}" presName="sibTrans" presStyleCnt="0"/>
      <dgm:spPr/>
    </dgm:pt>
    <dgm:pt modelId="{FD9C80C3-01D1-4E40-971A-B9890DCA3EDD}" type="pres">
      <dgm:prSet presAssocID="{5940B92A-C779-4E16-87EC-8F7FD8FB625D}" presName="node" presStyleLbl="node1" presStyleIdx="7" presStyleCnt="9">
        <dgm:presLayoutVars>
          <dgm:bulletEnabled val="1"/>
        </dgm:presLayoutVars>
      </dgm:prSet>
      <dgm:spPr/>
      <dgm:t>
        <a:bodyPr/>
        <a:lstStyle/>
        <a:p>
          <a:endParaRPr lang="ru-RU"/>
        </a:p>
      </dgm:t>
    </dgm:pt>
    <dgm:pt modelId="{DFE3FFD1-1A9E-4108-ADE9-DA58C3AEEF55}" type="pres">
      <dgm:prSet presAssocID="{B127A6DC-A600-4CEE-883D-1E698C1D5623}" presName="sibTrans" presStyleCnt="0"/>
      <dgm:spPr/>
    </dgm:pt>
    <dgm:pt modelId="{5325DAF4-618A-4877-AE83-EFA926A71D5C}" type="pres">
      <dgm:prSet presAssocID="{FBFE8D17-6A1F-4E22-A0CD-7EFDD278BAC9}" presName="node" presStyleLbl="node1" presStyleIdx="8" presStyleCnt="9">
        <dgm:presLayoutVars>
          <dgm:bulletEnabled val="1"/>
        </dgm:presLayoutVars>
      </dgm:prSet>
      <dgm:spPr/>
      <dgm:t>
        <a:bodyPr/>
        <a:lstStyle/>
        <a:p>
          <a:endParaRPr lang="ru-RU"/>
        </a:p>
      </dgm:t>
    </dgm:pt>
  </dgm:ptLst>
  <dgm:cxnLst>
    <dgm:cxn modelId="{D3F260E3-B4E8-430B-A999-6CC10480D191}" type="presOf" srcId="{5940B92A-C779-4E16-87EC-8F7FD8FB625D}" destId="{FD9C80C3-01D1-4E40-971A-B9890DCA3EDD}" srcOrd="0" destOrd="0" presId="urn:microsoft.com/office/officeart/2005/8/layout/default"/>
    <dgm:cxn modelId="{502FF253-4432-4EE8-80CC-CFB025BB0E35}" type="presOf" srcId="{FBFE8D17-6A1F-4E22-A0CD-7EFDD278BAC9}" destId="{5325DAF4-618A-4877-AE83-EFA926A71D5C}" srcOrd="0" destOrd="0" presId="urn:microsoft.com/office/officeart/2005/8/layout/default"/>
    <dgm:cxn modelId="{492B223C-705D-479A-9093-9297C9BA4CCA}" type="presOf" srcId="{C8DD7C82-7839-445C-9B17-94898FE93E5C}" destId="{B236DBFF-1EE1-4C79-8EBB-2A8C9F88674D}" srcOrd="0" destOrd="0" presId="urn:microsoft.com/office/officeart/2005/8/layout/default"/>
    <dgm:cxn modelId="{79826692-7ABA-43A8-BC1D-352A3343DB60}" type="presOf" srcId="{C7BDB053-6FC5-40C5-A1BD-D782BA0F2E54}" destId="{CD709739-BD91-494D-8E7B-8FFFEF41F3EF}" srcOrd="0" destOrd="0" presId="urn:microsoft.com/office/officeart/2005/8/layout/default"/>
    <dgm:cxn modelId="{268A3B3B-E453-4787-A1DD-E06DCE475710}" srcId="{32C91F75-1B7D-4B63-8287-F6AC58B1AA4F}" destId="{C7BDB053-6FC5-40C5-A1BD-D782BA0F2E54}" srcOrd="3" destOrd="0" parTransId="{9B9ECA45-3DCA-4619-8E27-399B51220071}" sibTransId="{2524C69A-3FBB-44B1-BEF9-37480ADB1737}"/>
    <dgm:cxn modelId="{C6E4A31A-CBD1-498F-B7DE-88D555B5B0D8}" srcId="{32C91F75-1B7D-4B63-8287-F6AC58B1AA4F}" destId="{FBFE8D17-6A1F-4E22-A0CD-7EFDD278BAC9}" srcOrd="8" destOrd="0" parTransId="{526928FA-2090-4DBE-A166-63E1391693DD}" sibTransId="{BC52C0B3-5435-4AE0-A29D-4AE40CCB10B5}"/>
    <dgm:cxn modelId="{FFC42EF9-BA5F-47DC-A833-B016654964E8}" srcId="{32C91F75-1B7D-4B63-8287-F6AC58B1AA4F}" destId="{BD72EA86-3F9C-41CE-9AFB-C0824506E35F}" srcOrd="6" destOrd="0" parTransId="{F3339FE5-FF59-4951-9CB5-2EF9D4E46F7D}" sibTransId="{FE141571-446B-4FFB-9AF8-F641918A94B9}"/>
    <dgm:cxn modelId="{D429D62D-C3D9-4533-8E9E-C00953DF16E5}" type="presOf" srcId="{CE8BAEBA-BAAB-4047-809C-B0424FAE98FA}" destId="{332681D8-47FD-406A-86A5-7D5F4AD3F9B1}" srcOrd="0" destOrd="0" presId="urn:microsoft.com/office/officeart/2005/8/layout/default"/>
    <dgm:cxn modelId="{8485C4F9-708B-4B09-9A9B-7A9F551997B7}" srcId="{32C91F75-1B7D-4B63-8287-F6AC58B1AA4F}" destId="{C2696F25-E8A4-46E2-9DAE-3738C10BE1A8}" srcOrd="2" destOrd="0" parTransId="{994BBF9E-9AB9-47C8-8C34-F36D9D1B65B5}" sibTransId="{D2378417-14F6-4602-88BB-596738178C61}"/>
    <dgm:cxn modelId="{570DEB12-77D8-4466-A007-C63FFE2C1055}" type="presOf" srcId="{CCE5941E-4543-4AE5-8399-2CA92CF52B6B}" destId="{AEDF6909-5560-4579-9438-8F85234C3663}" srcOrd="0" destOrd="0" presId="urn:microsoft.com/office/officeart/2005/8/layout/default"/>
    <dgm:cxn modelId="{0DBD4293-692E-474A-A95B-4A9BE87FD5C6}" srcId="{32C91F75-1B7D-4B63-8287-F6AC58B1AA4F}" destId="{CE8BAEBA-BAAB-4047-809C-B0424FAE98FA}" srcOrd="1" destOrd="0" parTransId="{7014B465-B57C-42F4-8DA7-55192597A3DE}" sibTransId="{BA76F853-EDCC-46BB-897F-D87A4C7433C3}"/>
    <dgm:cxn modelId="{FC7CCF16-25FF-44F3-B290-30C9E4865EA3}" type="presOf" srcId="{32C91F75-1B7D-4B63-8287-F6AC58B1AA4F}" destId="{F7266418-795D-4A19-AE47-83B5F5C33D55}" srcOrd="0" destOrd="0" presId="urn:microsoft.com/office/officeart/2005/8/layout/default"/>
    <dgm:cxn modelId="{84AA6C90-7489-41B6-86F1-158260A969BB}" type="presOf" srcId="{9BA90596-0FA5-4F54-9695-391E6B68B58C}" destId="{7FE69601-29B6-4C23-9340-E8C691FE44F3}" srcOrd="0" destOrd="0" presId="urn:microsoft.com/office/officeart/2005/8/layout/default"/>
    <dgm:cxn modelId="{BA9E908F-1217-49F1-ADFD-DD83A6B0FFB0}" type="presOf" srcId="{BD72EA86-3F9C-41CE-9AFB-C0824506E35F}" destId="{A36DC420-E1E9-42DB-BA29-C8BE3A2691D9}" srcOrd="0" destOrd="0" presId="urn:microsoft.com/office/officeart/2005/8/layout/default"/>
    <dgm:cxn modelId="{862AF2D9-E2B0-4D05-A746-0711C969188E}" srcId="{32C91F75-1B7D-4B63-8287-F6AC58B1AA4F}" destId="{5940B92A-C779-4E16-87EC-8F7FD8FB625D}" srcOrd="7" destOrd="0" parTransId="{41E4A78E-9BAD-4453-9DC1-4265AD114C35}" sibTransId="{B127A6DC-A600-4CEE-883D-1E698C1D5623}"/>
    <dgm:cxn modelId="{C7F325AA-E37E-4E5A-837E-75215BE6D3AC}" srcId="{32C91F75-1B7D-4B63-8287-F6AC58B1AA4F}" destId="{C8DD7C82-7839-445C-9B17-94898FE93E5C}" srcOrd="5" destOrd="0" parTransId="{C62B4F0D-5B73-46E3-B300-908FE378F7DF}" sibTransId="{C82893F0-49F3-4591-AA37-7456667E8518}"/>
    <dgm:cxn modelId="{485A0EC1-A9F1-45B8-BA9D-C9ADF59913C2}" srcId="{32C91F75-1B7D-4B63-8287-F6AC58B1AA4F}" destId="{9BA90596-0FA5-4F54-9695-391E6B68B58C}" srcOrd="0" destOrd="0" parTransId="{0A57872E-6274-4A72-8232-87383FE7DA79}" sibTransId="{9A0FC5F3-8888-481C-B8A8-007C9AA9F891}"/>
    <dgm:cxn modelId="{241E5F32-799D-4449-AE64-CF55E35A325E}" srcId="{32C91F75-1B7D-4B63-8287-F6AC58B1AA4F}" destId="{CCE5941E-4543-4AE5-8399-2CA92CF52B6B}" srcOrd="4" destOrd="0" parTransId="{BC53865B-6E3A-4F4A-9908-882BD0FFB0D0}" sibTransId="{8B25C50B-38F9-4EDE-ACEF-7E54D975B4CA}"/>
    <dgm:cxn modelId="{C25296BD-5911-43ED-BEE5-D51DE4DDCA7A}" type="presOf" srcId="{C2696F25-E8A4-46E2-9DAE-3738C10BE1A8}" destId="{1059BC77-17A6-44CF-B240-2BD47E471B00}" srcOrd="0" destOrd="0" presId="urn:microsoft.com/office/officeart/2005/8/layout/default"/>
    <dgm:cxn modelId="{925F8333-E383-46D9-B5CC-7F4C2324DB4A}" type="presParOf" srcId="{F7266418-795D-4A19-AE47-83B5F5C33D55}" destId="{7FE69601-29B6-4C23-9340-E8C691FE44F3}" srcOrd="0" destOrd="0" presId="urn:microsoft.com/office/officeart/2005/8/layout/default"/>
    <dgm:cxn modelId="{B41F80B9-0824-4669-98C2-258155513053}" type="presParOf" srcId="{F7266418-795D-4A19-AE47-83B5F5C33D55}" destId="{6350F7DC-BF70-4C1D-8451-DE2C3D1CD89D}" srcOrd="1" destOrd="0" presId="urn:microsoft.com/office/officeart/2005/8/layout/default"/>
    <dgm:cxn modelId="{90E1AA4D-7A61-49FD-9B67-82083D958A60}" type="presParOf" srcId="{F7266418-795D-4A19-AE47-83B5F5C33D55}" destId="{332681D8-47FD-406A-86A5-7D5F4AD3F9B1}" srcOrd="2" destOrd="0" presId="urn:microsoft.com/office/officeart/2005/8/layout/default"/>
    <dgm:cxn modelId="{965B1E4B-F193-45AC-B0A8-3459EC116BFA}" type="presParOf" srcId="{F7266418-795D-4A19-AE47-83B5F5C33D55}" destId="{56E445D0-E687-4CEC-B472-A861EFFE526D}" srcOrd="3" destOrd="0" presId="urn:microsoft.com/office/officeart/2005/8/layout/default"/>
    <dgm:cxn modelId="{022D1EE8-6C68-46D6-AFAF-156505DD1EE7}" type="presParOf" srcId="{F7266418-795D-4A19-AE47-83B5F5C33D55}" destId="{1059BC77-17A6-44CF-B240-2BD47E471B00}" srcOrd="4" destOrd="0" presId="urn:microsoft.com/office/officeart/2005/8/layout/default"/>
    <dgm:cxn modelId="{F47DB815-79ED-425B-B223-286CF50008AD}" type="presParOf" srcId="{F7266418-795D-4A19-AE47-83B5F5C33D55}" destId="{FC04CFAF-FA0E-48B9-825D-0F79BB5E57C2}" srcOrd="5" destOrd="0" presId="urn:microsoft.com/office/officeart/2005/8/layout/default"/>
    <dgm:cxn modelId="{830783B1-B1F5-48DB-A3B7-64DF40C440C3}" type="presParOf" srcId="{F7266418-795D-4A19-AE47-83B5F5C33D55}" destId="{CD709739-BD91-494D-8E7B-8FFFEF41F3EF}" srcOrd="6" destOrd="0" presId="urn:microsoft.com/office/officeart/2005/8/layout/default"/>
    <dgm:cxn modelId="{FEC68518-8580-475C-A0C7-A88E13376FF4}" type="presParOf" srcId="{F7266418-795D-4A19-AE47-83B5F5C33D55}" destId="{BCD3853F-D627-4FA5-B9F1-D43D77C0E783}" srcOrd="7" destOrd="0" presId="urn:microsoft.com/office/officeart/2005/8/layout/default"/>
    <dgm:cxn modelId="{53797FB7-B3FE-4BCF-BAF4-1EF10DF52F9B}" type="presParOf" srcId="{F7266418-795D-4A19-AE47-83B5F5C33D55}" destId="{AEDF6909-5560-4579-9438-8F85234C3663}" srcOrd="8" destOrd="0" presId="urn:microsoft.com/office/officeart/2005/8/layout/default"/>
    <dgm:cxn modelId="{F161276E-1B43-4A48-B9F2-FD1FBF5841B8}" type="presParOf" srcId="{F7266418-795D-4A19-AE47-83B5F5C33D55}" destId="{9329DC44-4987-4D2C-BD6A-95C9294E9F6E}" srcOrd="9" destOrd="0" presId="urn:microsoft.com/office/officeart/2005/8/layout/default"/>
    <dgm:cxn modelId="{0BC94B68-FEA6-491C-B348-E45670E26BA2}" type="presParOf" srcId="{F7266418-795D-4A19-AE47-83B5F5C33D55}" destId="{B236DBFF-1EE1-4C79-8EBB-2A8C9F88674D}" srcOrd="10" destOrd="0" presId="urn:microsoft.com/office/officeart/2005/8/layout/default"/>
    <dgm:cxn modelId="{1F9439EB-A6B6-4EA1-AE4D-1C993C7AE229}" type="presParOf" srcId="{F7266418-795D-4A19-AE47-83B5F5C33D55}" destId="{2142D6C7-AD59-4575-A953-DDEB1A257DEE}" srcOrd="11" destOrd="0" presId="urn:microsoft.com/office/officeart/2005/8/layout/default"/>
    <dgm:cxn modelId="{72CD1EED-D9B0-49AA-8E99-7DC9958FB3B3}" type="presParOf" srcId="{F7266418-795D-4A19-AE47-83B5F5C33D55}" destId="{A36DC420-E1E9-42DB-BA29-C8BE3A2691D9}" srcOrd="12" destOrd="0" presId="urn:microsoft.com/office/officeart/2005/8/layout/default"/>
    <dgm:cxn modelId="{C8E7257F-9C10-4677-BBD5-AEBBBCCEB59F}" type="presParOf" srcId="{F7266418-795D-4A19-AE47-83B5F5C33D55}" destId="{224B2374-5D18-4BCF-86A1-E501E5519992}" srcOrd="13" destOrd="0" presId="urn:microsoft.com/office/officeart/2005/8/layout/default"/>
    <dgm:cxn modelId="{C2102A63-2C0A-47DE-B714-9F2AADCC89A7}" type="presParOf" srcId="{F7266418-795D-4A19-AE47-83B5F5C33D55}" destId="{FD9C80C3-01D1-4E40-971A-B9890DCA3EDD}" srcOrd="14" destOrd="0" presId="urn:microsoft.com/office/officeart/2005/8/layout/default"/>
    <dgm:cxn modelId="{7F4B5425-B94D-4BAA-8D11-1D8A787CD6FA}" type="presParOf" srcId="{F7266418-795D-4A19-AE47-83B5F5C33D55}" destId="{DFE3FFD1-1A9E-4108-ADE9-DA58C3AEEF55}" srcOrd="15" destOrd="0" presId="urn:microsoft.com/office/officeart/2005/8/layout/default"/>
    <dgm:cxn modelId="{DA42104F-4631-48C2-9586-D50189C41072}" type="presParOf" srcId="{F7266418-795D-4A19-AE47-83B5F5C33D55}" destId="{5325DAF4-618A-4877-AE83-EFA926A71D5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0EFFF154-A14F-4920-BBD6-A54CBB01A8E4}" type="datetimeFigureOut">
              <a:rPr lang="ru-RU" smtClean="0"/>
              <a:t>02.04.2024</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514406B-FDCF-4E93-AEAA-A5B97AE66E3F}" type="slidenum">
              <a:rPr lang="ru-RU" smtClean="0"/>
              <a:t>‹#›</a:t>
            </a:fld>
            <a:endParaRPr lang="ru-RU"/>
          </a:p>
        </p:txBody>
      </p:sp>
    </p:spTree>
    <p:extLst>
      <p:ext uri="{BB962C8B-B14F-4D97-AF65-F5344CB8AC3E}">
        <p14:creationId xmlns:p14="http://schemas.microsoft.com/office/powerpoint/2010/main" val="196632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kk-KZ" sz="1200" kern="1200" dirty="0">
                <a:solidFill>
                  <a:schemeClr val="tx1"/>
                </a:solidFill>
                <a:effectLst/>
                <a:latin typeface="Arial" charset="0"/>
                <a:ea typeface="+mn-ea"/>
                <a:cs typeface="+mn-cs"/>
              </a:rPr>
              <a:t>Сілтеме: </a:t>
            </a:r>
            <a:r>
              <a:rPr lang="en-US" sz="1200" kern="1200" dirty="0">
                <a:solidFill>
                  <a:schemeClr val="tx1"/>
                </a:solidFill>
                <a:effectLst/>
                <a:latin typeface="Arial" charset="0"/>
                <a:ea typeface="+mn-ea"/>
                <a:cs typeface="+mn-cs"/>
              </a:rPr>
              <a:t>«PISA-2018/</a:t>
            </a:r>
            <a:r>
              <a:rPr lang="ru-RU" sz="1200" kern="1200" dirty="0" err="1">
                <a:solidFill>
                  <a:schemeClr val="tx1"/>
                </a:solidFill>
                <a:effectLst/>
                <a:latin typeface="Arial" charset="0"/>
                <a:ea typeface="+mn-ea"/>
                <a:cs typeface="+mn-cs"/>
              </a:rPr>
              <a:t>компьютерлік</a:t>
            </a:r>
            <a:r>
              <a:rPr lang="ru-RU" sz="1200" kern="1200" dirty="0">
                <a:solidFill>
                  <a:schemeClr val="tx1"/>
                </a:solidFill>
                <a:effectLst/>
                <a:latin typeface="Arial" charset="0"/>
                <a:ea typeface="+mn-ea"/>
                <a:cs typeface="+mn-cs"/>
              </a:rPr>
              <a:t> формат </a:t>
            </a:r>
            <a:r>
              <a:rPr lang="ru-RU" sz="1200" kern="1200" dirty="0" err="1">
                <a:solidFill>
                  <a:schemeClr val="tx1"/>
                </a:solidFill>
                <a:effectLst/>
                <a:latin typeface="Arial" charset="0"/>
                <a:ea typeface="+mn-ea"/>
                <a:cs typeface="+mn-cs"/>
              </a:rPr>
              <a:t>халықаралық</a:t>
            </a:r>
            <a:r>
              <a:rPr lang="ru-RU" sz="1200" kern="1200" dirty="0">
                <a:solidFill>
                  <a:schemeClr val="tx1"/>
                </a:solidFill>
                <a:effectLst/>
                <a:latin typeface="Arial" charset="0"/>
                <a:ea typeface="+mn-ea"/>
                <a:cs typeface="+mn-cs"/>
              </a:rPr>
              <a:t> </a:t>
            </a:r>
            <a:r>
              <a:rPr lang="ru-RU" sz="1200" kern="1200" dirty="0" err="1">
                <a:solidFill>
                  <a:schemeClr val="tx1"/>
                </a:solidFill>
                <a:effectLst/>
                <a:latin typeface="Arial" charset="0"/>
                <a:ea typeface="+mn-ea"/>
                <a:cs typeface="+mn-cs"/>
              </a:rPr>
              <a:t>зерттеуі</a:t>
            </a:r>
            <a:r>
              <a:rPr lang="ru-RU" sz="1200" kern="1200" dirty="0">
                <a:solidFill>
                  <a:schemeClr val="tx1"/>
                </a:solidFill>
                <a:effectLst/>
                <a:latin typeface="Arial" charset="0"/>
                <a:ea typeface="+mn-ea"/>
                <a:cs typeface="+mn-cs"/>
              </a:rPr>
              <a:t> </a:t>
            </a:r>
            <a:r>
              <a:rPr lang="ru-RU" sz="1200" kern="1200" dirty="0" err="1">
                <a:solidFill>
                  <a:schemeClr val="tx1"/>
                </a:solidFill>
                <a:effectLst/>
                <a:latin typeface="Arial" charset="0"/>
                <a:ea typeface="+mn-ea"/>
                <a:cs typeface="+mn-cs"/>
              </a:rPr>
              <a:t>құралдары</a:t>
            </a:r>
            <a:r>
              <a:rPr lang="ru-RU" sz="1200" kern="1200" dirty="0">
                <a:solidFill>
                  <a:schemeClr val="tx1"/>
                </a:solidFill>
                <a:effectLst/>
                <a:latin typeface="Arial" charset="0"/>
                <a:ea typeface="+mn-ea"/>
                <a:cs typeface="+mn-cs"/>
              </a:rPr>
              <a:t>»: </a:t>
            </a:r>
            <a:r>
              <a:rPr lang="ru-RU" sz="1200" kern="1200" dirty="0" err="1">
                <a:solidFill>
                  <a:schemeClr val="tx1"/>
                </a:solidFill>
                <a:effectLst/>
                <a:latin typeface="Arial" charset="0"/>
                <a:ea typeface="+mn-ea"/>
                <a:cs typeface="+mn-cs"/>
              </a:rPr>
              <a:t>Жинақ</a:t>
            </a:r>
            <a:r>
              <a:rPr lang="ru-RU" sz="1200" kern="1200" dirty="0">
                <a:solidFill>
                  <a:schemeClr val="tx1"/>
                </a:solidFill>
                <a:effectLst/>
                <a:latin typeface="Arial" charset="0"/>
                <a:ea typeface="+mn-ea"/>
                <a:cs typeface="+mn-cs"/>
              </a:rPr>
              <a:t> - «</a:t>
            </a:r>
            <a:r>
              <a:rPr lang="ru-RU" sz="1200" kern="1200" dirty="0" err="1">
                <a:solidFill>
                  <a:schemeClr val="tx1"/>
                </a:solidFill>
                <a:effectLst/>
                <a:latin typeface="Arial" charset="0"/>
                <a:ea typeface="+mn-ea"/>
                <a:cs typeface="+mn-cs"/>
              </a:rPr>
              <a:t>Ақпараттық-талдау</a:t>
            </a:r>
            <a:r>
              <a:rPr lang="ru-RU" sz="1200" kern="1200" dirty="0">
                <a:solidFill>
                  <a:schemeClr val="tx1"/>
                </a:solidFill>
                <a:effectLst/>
                <a:latin typeface="Arial" charset="0"/>
                <a:ea typeface="+mn-ea"/>
                <a:cs typeface="+mn-cs"/>
              </a:rPr>
              <a:t> </a:t>
            </a:r>
            <a:r>
              <a:rPr lang="ru-RU" sz="1200" kern="1200" dirty="0" err="1">
                <a:solidFill>
                  <a:schemeClr val="tx1"/>
                </a:solidFill>
                <a:effectLst/>
                <a:latin typeface="Arial" charset="0"/>
                <a:ea typeface="+mn-ea"/>
                <a:cs typeface="+mn-cs"/>
              </a:rPr>
              <a:t>орталығы</a:t>
            </a:r>
            <a:r>
              <a:rPr lang="ru-RU" sz="1200" kern="1200" dirty="0">
                <a:solidFill>
                  <a:schemeClr val="tx1"/>
                </a:solidFill>
                <a:effectLst/>
                <a:latin typeface="Arial" charset="0"/>
                <a:ea typeface="+mn-ea"/>
                <a:cs typeface="+mn-cs"/>
              </a:rPr>
              <a:t>» АҚ. Астана, 2016 , 14- бет</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fld id="{2F81751E-2E30-4A2C-BCBF-97B533238805}" type="slidenum">
              <a:rPr lang="en-GB" altLang="en-US" smtClean="0"/>
              <a:pPr/>
              <a:t>4</a:t>
            </a:fld>
            <a:endParaRPr lang="en-GB" altLang="en-US"/>
          </a:p>
        </p:txBody>
      </p:sp>
    </p:spTree>
    <p:extLst>
      <p:ext uri="{BB962C8B-B14F-4D97-AF65-F5344CB8AC3E}">
        <p14:creationId xmlns:p14="http://schemas.microsoft.com/office/powerpoint/2010/main" val="413585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1" dirty="0"/>
          </a:p>
        </p:txBody>
      </p:sp>
      <p:sp>
        <p:nvSpPr>
          <p:cNvPr id="4" name="Номер слайда 3"/>
          <p:cNvSpPr>
            <a:spLocks noGrp="1"/>
          </p:cNvSpPr>
          <p:nvPr>
            <p:ph type="sldNum" sz="quarter" idx="5"/>
          </p:nvPr>
        </p:nvSpPr>
        <p:spPr/>
        <p:txBody>
          <a:bodyPr/>
          <a:lstStyle/>
          <a:p>
            <a:fld id="{8E98CA4C-157A-4929-936E-7A05F269C8D5}" type="slidenum">
              <a:rPr lang="ru-RU" smtClean="0"/>
              <a:t>8</a:t>
            </a:fld>
            <a:endParaRPr lang="ru-RU"/>
          </a:p>
        </p:txBody>
      </p:sp>
    </p:spTree>
    <p:extLst>
      <p:ext uri="{BB962C8B-B14F-4D97-AF65-F5344CB8AC3E}">
        <p14:creationId xmlns:p14="http://schemas.microsoft.com/office/powerpoint/2010/main" val="376235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98CA4C-157A-4929-936E-7A05F269C8D5}" type="slidenum">
              <a:rPr lang="ru-RU" smtClean="0"/>
              <a:t>9</a:t>
            </a:fld>
            <a:endParaRPr lang="ru-RU"/>
          </a:p>
        </p:txBody>
      </p:sp>
    </p:spTree>
    <p:extLst>
      <p:ext uri="{BB962C8B-B14F-4D97-AF65-F5344CB8AC3E}">
        <p14:creationId xmlns:p14="http://schemas.microsoft.com/office/powerpoint/2010/main" val="70073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98CA4C-157A-4929-936E-7A05F269C8D5}" type="slidenum">
              <a:rPr lang="ru-RU" smtClean="0"/>
              <a:t>10</a:t>
            </a:fld>
            <a:endParaRPr lang="ru-RU"/>
          </a:p>
        </p:txBody>
      </p:sp>
    </p:spTree>
    <p:extLst>
      <p:ext uri="{BB962C8B-B14F-4D97-AF65-F5344CB8AC3E}">
        <p14:creationId xmlns:p14="http://schemas.microsoft.com/office/powerpoint/2010/main" val="75390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98CA4C-157A-4929-936E-7A05F269C8D5}" type="slidenum">
              <a:rPr lang="ru-RU" smtClean="0"/>
              <a:t>14</a:t>
            </a:fld>
            <a:endParaRPr lang="ru-RU"/>
          </a:p>
        </p:txBody>
      </p:sp>
    </p:spTree>
    <p:extLst>
      <p:ext uri="{BB962C8B-B14F-4D97-AF65-F5344CB8AC3E}">
        <p14:creationId xmlns:p14="http://schemas.microsoft.com/office/powerpoint/2010/main" val="122962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1DE554-B978-3840-41C6-8475B686D81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88C7DCD0-0B19-15E4-D18C-1EA4B6827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1816ACCE-6E1B-6A44-AF7C-10C42A0FC1E3}"/>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5" name="Нижний колонтитул 4">
            <a:extLst>
              <a:ext uri="{FF2B5EF4-FFF2-40B4-BE49-F238E27FC236}">
                <a16:creationId xmlns:a16="http://schemas.microsoft.com/office/drawing/2014/main" xmlns="" id="{C13B556E-9EEE-9D33-E2BC-4A6F1FDB1C8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E9E0017-74B0-7E11-1A37-D1BD0C6A469E}"/>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17126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A6F3EF-7BB4-C530-EADD-793D48B42B4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7351FF84-60E9-B91F-03B5-A3C7914FE6B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C9FF092-F614-5820-924E-16BE7B47BA55}"/>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5" name="Нижний колонтитул 4">
            <a:extLst>
              <a:ext uri="{FF2B5EF4-FFF2-40B4-BE49-F238E27FC236}">
                <a16:creationId xmlns:a16="http://schemas.microsoft.com/office/drawing/2014/main" xmlns="" id="{64C75873-7F7E-0ADB-B958-66A32BC68C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F0A9BDC-CFF4-B23E-95C4-0CDEC44E7343}"/>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326477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6459EC2E-3815-817F-2E60-495DE303807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79828260-7569-547B-B1A6-613E4AF2792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9E77968-0168-2001-1C86-593BDFCA006D}"/>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5" name="Нижний колонтитул 4">
            <a:extLst>
              <a:ext uri="{FF2B5EF4-FFF2-40B4-BE49-F238E27FC236}">
                <a16:creationId xmlns:a16="http://schemas.microsoft.com/office/drawing/2014/main" xmlns="" id="{1A2EEACC-D68F-4A41-B393-5518369A4A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D72D13A-AC8B-BB0B-4264-A1DAC4176C24}"/>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172520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3637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65D177-3C77-AF40-6AB4-6397357A853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735BB19-6BAB-459B-9879-B5B045DEB5B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4BD6913-7369-7D6A-AFDE-8741474C7FFB}"/>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5" name="Нижний колонтитул 4">
            <a:extLst>
              <a:ext uri="{FF2B5EF4-FFF2-40B4-BE49-F238E27FC236}">
                <a16:creationId xmlns:a16="http://schemas.microsoft.com/office/drawing/2014/main" xmlns="" id="{B723BA69-DF99-C865-EAB9-3D7C99F08B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413B63-CBDF-5578-2CC4-9C7926B3585B}"/>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281542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AB0333-A753-96CE-B4A6-D8BFC426233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5048830E-CF14-8E24-DF6C-F241F4A31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3CB2A2B-E862-69E0-BB2E-AAE32D403F9B}"/>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5" name="Нижний колонтитул 4">
            <a:extLst>
              <a:ext uri="{FF2B5EF4-FFF2-40B4-BE49-F238E27FC236}">
                <a16:creationId xmlns:a16="http://schemas.microsoft.com/office/drawing/2014/main" xmlns="" id="{AE24C459-CB64-B1ED-C5FC-4FA3553397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BD34E15-7836-4961-1180-34B4614C5B54}"/>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78941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C33F00-ED29-2A11-CB60-F5FD01F7D5E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2B9C4C8-2857-DCFC-D606-C49655DBDF3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E2D81CA9-6EC9-04E1-9F55-0ACC0DCA12E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BB28E276-ABBB-7C7C-1D06-E01C8573C3DD}"/>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6" name="Нижний колонтитул 5">
            <a:extLst>
              <a:ext uri="{FF2B5EF4-FFF2-40B4-BE49-F238E27FC236}">
                <a16:creationId xmlns:a16="http://schemas.microsoft.com/office/drawing/2014/main" xmlns="" id="{6AAE124F-9E5D-F2F6-6578-BB51756E28E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5E13C6A-ECE8-B71A-353C-7593CFDAC890}"/>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120571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67D1F-B6D1-4305-4F6C-FE4F26A4C61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D61F3A03-72D0-B89B-A6B6-5F99F038E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86C82EC-7F49-D662-EDF0-AC42AD0E8F6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89DAFEBD-6941-4C8F-B266-FE8F1AF0B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439C5BB2-CD8E-0DB6-9FD4-11D6AE0209D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E04336DF-F501-59A6-63E1-88F9DA3BDA17}"/>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8" name="Нижний колонтитул 7">
            <a:extLst>
              <a:ext uri="{FF2B5EF4-FFF2-40B4-BE49-F238E27FC236}">
                <a16:creationId xmlns:a16="http://schemas.microsoft.com/office/drawing/2014/main" xmlns="" id="{E5417DAA-5DB8-E3DC-30C3-806281B3C8B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3D53B19E-B50E-D49E-5647-603D350D74C9}"/>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405120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DB7E26-60A2-1577-D05B-04B79772861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BC8CEA0-0CE3-BE8F-49C5-19165A4DB4BC}"/>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4" name="Нижний колонтитул 3">
            <a:extLst>
              <a:ext uri="{FF2B5EF4-FFF2-40B4-BE49-F238E27FC236}">
                <a16:creationId xmlns:a16="http://schemas.microsoft.com/office/drawing/2014/main" xmlns="" id="{71B3261B-5BC6-36B1-52BF-DC0AB328E44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4CE01F65-4C8E-8176-1147-98A0C25AA781}"/>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416979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89E2BE3-4D02-F43D-7535-B8F673E119C2}"/>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3" name="Нижний колонтитул 2">
            <a:extLst>
              <a:ext uri="{FF2B5EF4-FFF2-40B4-BE49-F238E27FC236}">
                <a16:creationId xmlns:a16="http://schemas.microsoft.com/office/drawing/2014/main" xmlns="" id="{9FE4C670-9750-7E59-44F2-C6578D187FF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FBB4A17F-C0C8-0D07-1217-131C9FB2AA29}"/>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167635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972B56-B62F-20F3-31CF-0D55AC81D5E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DC6F411-E429-DFFF-7F2E-0E4E6ABAC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878DC8C1-1732-4DFC-697D-0F92FE41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06B7625-79E6-B367-8FCE-D89D0F756B4D}"/>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6" name="Нижний колонтитул 5">
            <a:extLst>
              <a:ext uri="{FF2B5EF4-FFF2-40B4-BE49-F238E27FC236}">
                <a16:creationId xmlns:a16="http://schemas.microsoft.com/office/drawing/2014/main" xmlns="" id="{7B965EC4-5E15-22FC-3102-68C0CBB3BD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7D705AD-A71A-C83B-EAF1-504280BA9AE2}"/>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19363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B70E10-05B6-170F-8DD0-E71F8925B20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176D14FA-55E7-617A-B043-1B170C81F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841758ED-3A93-4DB9-6EFD-0893A9704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7A02F6A-FFC1-60CC-41DA-FB42220A641D}"/>
              </a:ext>
            </a:extLst>
          </p:cNvPr>
          <p:cNvSpPr>
            <a:spLocks noGrp="1"/>
          </p:cNvSpPr>
          <p:nvPr>
            <p:ph type="dt" sz="half" idx="10"/>
          </p:nvPr>
        </p:nvSpPr>
        <p:spPr/>
        <p:txBody>
          <a:bodyPr/>
          <a:lstStyle/>
          <a:p>
            <a:fld id="{52AD30CE-A89F-4C69-801A-DF4313793FAD}" type="datetimeFigureOut">
              <a:rPr lang="ru-RU" smtClean="0"/>
              <a:t>02.04.2024</a:t>
            </a:fld>
            <a:endParaRPr lang="ru-RU"/>
          </a:p>
        </p:txBody>
      </p:sp>
      <p:sp>
        <p:nvSpPr>
          <p:cNvPr id="6" name="Нижний колонтитул 5">
            <a:extLst>
              <a:ext uri="{FF2B5EF4-FFF2-40B4-BE49-F238E27FC236}">
                <a16:creationId xmlns:a16="http://schemas.microsoft.com/office/drawing/2014/main" xmlns="" id="{EA8ED447-8827-18D9-AD27-5050320A9CA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D3C3E5E-3F23-220B-834D-7B2E44B8F932}"/>
              </a:ext>
            </a:extLst>
          </p:cNvPr>
          <p:cNvSpPr>
            <a:spLocks noGrp="1"/>
          </p:cNvSpPr>
          <p:nvPr>
            <p:ph type="sldNum" sz="quarter" idx="12"/>
          </p:nvPr>
        </p:nvSpPr>
        <p:spPr/>
        <p:txBody>
          <a:bodyPr/>
          <a:lstStyle/>
          <a:p>
            <a:fld id="{38ACB6E3-4761-4D5E-8F4E-B707C4331CD2}" type="slidenum">
              <a:rPr lang="ru-RU" smtClean="0"/>
              <a:t>‹#›</a:t>
            </a:fld>
            <a:endParaRPr lang="ru-RU"/>
          </a:p>
        </p:txBody>
      </p:sp>
    </p:spTree>
    <p:extLst>
      <p:ext uri="{BB962C8B-B14F-4D97-AF65-F5344CB8AC3E}">
        <p14:creationId xmlns:p14="http://schemas.microsoft.com/office/powerpoint/2010/main" val="6044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840969-9B58-E61A-7357-2AA2E764E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6D45BB52-BF87-9FC8-F4FC-5C985EB70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422A03D-8182-09D6-834D-E1D2A5737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D30CE-A89F-4C69-801A-DF4313793FAD}" type="datetimeFigureOut">
              <a:rPr lang="ru-RU" smtClean="0"/>
              <a:t>02.04.2024</a:t>
            </a:fld>
            <a:endParaRPr lang="ru-RU"/>
          </a:p>
        </p:txBody>
      </p:sp>
      <p:sp>
        <p:nvSpPr>
          <p:cNvPr id="5" name="Нижний колонтитул 4">
            <a:extLst>
              <a:ext uri="{FF2B5EF4-FFF2-40B4-BE49-F238E27FC236}">
                <a16:creationId xmlns:a16="http://schemas.microsoft.com/office/drawing/2014/main" xmlns="" id="{C747E360-BF3A-74CE-0AFC-6CC7964AC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4D4E959D-0981-D7A1-C8F1-02C8BCB95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CB6E3-4761-4D5E-8F4E-B707C4331CD2}" type="slidenum">
              <a:rPr lang="ru-RU" smtClean="0"/>
              <a:t>‹#›</a:t>
            </a:fld>
            <a:endParaRPr lang="ru-RU"/>
          </a:p>
        </p:txBody>
      </p:sp>
    </p:spTree>
    <p:extLst>
      <p:ext uri="{BB962C8B-B14F-4D97-AF65-F5344CB8AC3E}">
        <p14:creationId xmlns:p14="http://schemas.microsoft.com/office/powerpoint/2010/main" val="341399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55085"/>
            <a:ext cx="10515600" cy="2852737"/>
          </a:xfrm>
        </p:spPr>
        <p:txBody>
          <a:bodyPr>
            <a:normAutofit/>
          </a:bodyPr>
          <a:lstStyle/>
          <a:p>
            <a:pPr algn="ctr"/>
            <a:r>
              <a:rPr lang="ru-RU" sz="4000" b="1" dirty="0" err="1" smtClean="0">
                <a:solidFill>
                  <a:srgbClr val="C00000"/>
                </a:solidFill>
                <a:latin typeface="Times New Roman" panose="02020603050405020304" pitchFamily="18" charset="0"/>
                <a:cs typeface="Times New Roman" panose="02020603050405020304" pitchFamily="18" charset="0"/>
              </a:rPr>
              <a:t>Оқыту</a:t>
            </a:r>
            <a:r>
              <a:rPr lang="ru-RU" sz="4000" b="1" dirty="0" smtClean="0">
                <a:solidFill>
                  <a:srgbClr val="C00000"/>
                </a:solidFill>
                <a:latin typeface="Times New Roman" panose="02020603050405020304" pitchFamily="18" charset="0"/>
                <a:cs typeface="Times New Roman" panose="02020603050405020304" pitchFamily="18" charset="0"/>
              </a:rPr>
              <a:t> </a:t>
            </a:r>
            <a:r>
              <a:rPr lang="ru-RU" sz="4000" b="1" dirty="0" err="1" smtClean="0">
                <a:solidFill>
                  <a:srgbClr val="C00000"/>
                </a:solidFill>
                <a:latin typeface="Times New Roman" panose="02020603050405020304" pitchFamily="18" charset="0"/>
                <a:cs typeface="Times New Roman" panose="02020603050405020304" pitchFamily="18" charset="0"/>
              </a:rPr>
              <a:t>үдерісін</a:t>
            </a:r>
            <a:r>
              <a:rPr lang="ru-RU" sz="4000" b="1" dirty="0" smtClean="0">
                <a:solidFill>
                  <a:srgbClr val="C00000"/>
                </a:solidFill>
                <a:latin typeface="Times New Roman" panose="02020603050405020304" pitchFamily="18" charset="0"/>
                <a:cs typeface="Times New Roman" panose="02020603050405020304" pitchFamily="18" charset="0"/>
              </a:rPr>
              <a:t> </a:t>
            </a:r>
            <a:r>
              <a:rPr lang="ru-RU" sz="4000" b="1" dirty="0" err="1" smtClean="0">
                <a:solidFill>
                  <a:srgbClr val="C00000"/>
                </a:solidFill>
                <a:latin typeface="Times New Roman" panose="02020603050405020304" pitchFamily="18" charset="0"/>
                <a:cs typeface="Times New Roman" panose="02020603050405020304" pitchFamily="18" charset="0"/>
              </a:rPr>
              <a:t>жоспарлау</a:t>
            </a:r>
            <a:r>
              <a:rPr lang="ru-RU" sz="4000" b="1" dirty="0" smtClean="0">
                <a:solidFill>
                  <a:srgbClr val="C00000"/>
                </a:solidFill>
                <a:latin typeface="Times New Roman" panose="02020603050405020304" pitchFamily="18" charset="0"/>
                <a:cs typeface="Times New Roman" panose="02020603050405020304" pitchFamily="18" charset="0"/>
              </a:rPr>
              <a:t> </a:t>
            </a:r>
            <a:r>
              <a:rPr lang="ru-RU" sz="4000" b="1" dirty="0" err="1" smtClean="0">
                <a:solidFill>
                  <a:srgbClr val="C00000"/>
                </a:solidFill>
                <a:latin typeface="Times New Roman" panose="02020603050405020304" pitchFamily="18" charset="0"/>
                <a:cs typeface="Times New Roman" panose="02020603050405020304" pitchFamily="18" charset="0"/>
              </a:rPr>
              <a:t>және</a:t>
            </a:r>
            <a:r>
              <a:rPr lang="ru-RU" sz="4000" b="1" dirty="0" smtClean="0">
                <a:solidFill>
                  <a:srgbClr val="C00000"/>
                </a:solidFill>
                <a:latin typeface="Times New Roman" panose="02020603050405020304" pitchFamily="18" charset="0"/>
                <a:cs typeface="Times New Roman" panose="02020603050405020304" pitchFamily="18" charset="0"/>
              </a:rPr>
              <a:t> </a:t>
            </a:r>
            <a:r>
              <a:rPr lang="kk-KZ" sz="4000" b="1" dirty="0" smtClean="0">
                <a:solidFill>
                  <a:srgbClr val="C00000"/>
                </a:solidFill>
                <a:latin typeface="Times New Roman" panose="02020603050405020304" pitchFamily="18" charset="0"/>
                <a:cs typeface="Times New Roman" panose="02020603050405020304" pitchFamily="18" charset="0"/>
              </a:rPr>
              <a:t>оқу сауаттылығын арттыруға </a:t>
            </a:r>
            <a:r>
              <a:rPr lang="kk-KZ" sz="4000" b="1" dirty="0">
                <a:solidFill>
                  <a:srgbClr val="C00000"/>
                </a:solidFill>
                <a:latin typeface="Times New Roman" panose="02020603050405020304" pitchFamily="18" charset="0"/>
                <a:cs typeface="Times New Roman" panose="02020603050405020304" pitchFamily="18" charset="0"/>
              </a:rPr>
              <a:t>бағытталған</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тапсырма</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құру</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smtClean="0">
                <a:solidFill>
                  <a:srgbClr val="C00000"/>
                </a:solidFill>
                <a:latin typeface="Times New Roman" panose="02020603050405020304" pitchFamily="18" charset="0"/>
                <a:cs typeface="Times New Roman" panose="02020603050405020304" pitchFamily="18" charset="0"/>
              </a:rPr>
              <a:t>ерекшеліктері</a:t>
            </a:r>
            <a:r>
              <a:rPr lang="en-US" sz="4000" b="1" dirty="0" smtClean="0">
                <a:solidFill>
                  <a:srgbClr val="C00000"/>
                </a:solidFill>
                <a:latin typeface="Times New Roman" panose="02020603050405020304" pitchFamily="18" charset="0"/>
                <a:cs typeface="Times New Roman" panose="02020603050405020304" pitchFamily="18" charset="0"/>
              </a:rPr>
              <a:t/>
            </a:r>
            <a:br>
              <a:rPr lang="en-US" sz="4000" b="1" dirty="0" smtClean="0">
                <a:solidFill>
                  <a:srgbClr val="C00000"/>
                </a:solidFill>
                <a:latin typeface="Times New Roman" panose="02020603050405020304" pitchFamily="18" charset="0"/>
                <a:cs typeface="Times New Roman" panose="02020603050405020304" pitchFamily="18" charset="0"/>
              </a:rPr>
            </a:br>
            <a:r>
              <a:rPr lang="kk-KZ" sz="2200" b="1" dirty="0" smtClean="0">
                <a:solidFill>
                  <a:srgbClr val="002060"/>
                </a:solidFill>
                <a:latin typeface="Times New Roman" panose="02020603050405020304" pitchFamily="18" charset="0"/>
                <a:cs typeface="Times New Roman" panose="02020603050405020304" pitchFamily="18" charset="0"/>
              </a:rPr>
              <a:t>Орындағандар:</a:t>
            </a:r>
            <a:r>
              <a:rPr lang="kk-KZ" sz="2200" b="1" dirty="0" smtClean="0">
                <a:latin typeface="Times New Roman" panose="02020603050405020304" pitchFamily="18" charset="0"/>
                <a:cs typeface="Times New Roman" panose="02020603050405020304" pitchFamily="18" charset="0"/>
              </a:rPr>
              <a:t> </a:t>
            </a:r>
            <a:r>
              <a:rPr lang="ru-RU" sz="2200" b="1" dirty="0" err="1">
                <a:solidFill>
                  <a:srgbClr val="0070C0"/>
                </a:solidFill>
                <a:latin typeface="Times New Roman" panose="02020603050405020304" pitchFamily="18" charset="0"/>
                <a:cs typeface="Times New Roman" panose="02020603050405020304" pitchFamily="18" charset="0"/>
              </a:rPr>
              <a:t>Нуржаутов</a:t>
            </a:r>
            <a:r>
              <a:rPr lang="ru-RU" sz="2200" b="1" dirty="0">
                <a:solidFill>
                  <a:srgbClr val="0070C0"/>
                </a:solidFill>
                <a:latin typeface="Times New Roman" panose="02020603050405020304" pitchFamily="18" charset="0"/>
                <a:cs typeface="Times New Roman" panose="02020603050405020304" pitchFamily="18" charset="0"/>
              </a:rPr>
              <a:t> </a:t>
            </a:r>
            <a:r>
              <a:rPr lang="ru-RU" sz="2200" b="1" dirty="0" err="1">
                <a:solidFill>
                  <a:srgbClr val="0070C0"/>
                </a:solidFill>
                <a:latin typeface="Times New Roman" panose="02020603050405020304" pitchFamily="18" charset="0"/>
                <a:cs typeface="Times New Roman" panose="02020603050405020304" pitchFamily="18" charset="0"/>
              </a:rPr>
              <a:t>Сакен</a:t>
            </a:r>
            <a:r>
              <a:rPr lang="ru-RU" sz="2200" b="1" dirty="0">
                <a:solidFill>
                  <a:srgbClr val="0070C0"/>
                </a:solidFill>
                <a:latin typeface="Times New Roman" panose="02020603050405020304" pitchFamily="18" charset="0"/>
                <a:cs typeface="Times New Roman" panose="02020603050405020304" pitchFamily="18" charset="0"/>
              </a:rPr>
              <a:t> </a:t>
            </a:r>
            <a:r>
              <a:rPr lang="ru-RU" sz="2200" b="1" dirty="0" err="1">
                <a:solidFill>
                  <a:srgbClr val="0070C0"/>
                </a:solidFill>
                <a:latin typeface="Times New Roman" panose="02020603050405020304" pitchFamily="18" charset="0"/>
                <a:cs typeface="Times New Roman" panose="02020603050405020304" pitchFamily="18" charset="0"/>
              </a:rPr>
              <a:t>Даутбекович</a:t>
            </a:r>
            <a:r>
              <a:rPr lang="ru-RU" sz="2200" b="1" dirty="0">
                <a:solidFill>
                  <a:srgbClr val="0070C0"/>
                </a:solidFill>
                <a:latin typeface="Times New Roman" panose="02020603050405020304" pitchFamily="18" charset="0"/>
                <a:cs typeface="Times New Roman" panose="02020603050405020304" pitchFamily="18" charset="0"/>
              </a:rPr>
              <a:t>/ </a:t>
            </a:r>
            <a:r>
              <a:rPr lang="ru-RU" sz="2200" b="1" dirty="0" err="1">
                <a:solidFill>
                  <a:srgbClr val="0070C0"/>
                </a:solidFill>
                <a:latin typeface="Times New Roman" panose="02020603050405020304" pitchFamily="18" charset="0"/>
                <a:cs typeface="Times New Roman" panose="02020603050405020304" pitchFamily="18" charset="0"/>
              </a:rPr>
              <a:t>Омарова</a:t>
            </a:r>
            <a:r>
              <a:rPr lang="ru-RU" sz="2200" b="1" dirty="0">
                <a:solidFill>
                  <a:srgbClr val="0070C0"/>
                </a:solidFill>
                <a:latin typeface="Times New Roman" panose="02020603050405020304" pitchFamily="18" charset="0"/>
                <a:cs typeface="Times New Roman" panose="02020603050405020304" pitchFamily="18" charset="0"/>
              </a:rPr>
              <a:t> </a:t>
            </a:r>
            <a:r>
              <a:rPr lang="ru-RU" sz="2200" b="1" dirty="0" err="1">
                <a:solidFill>
                  <a:srgbClr val="0070C0"/>
                </a:solidFill>
                <a:latin typeface="Times New Roman" panose="02020603050405020304" pitchFamily="18" charset="0"/>
                <a:cs typeface="Times New Roman" panose="02020603050405020304" pitchFamily="18" charset="0"/>
              </a:rPr>
              <a:t>Несіпкүл</a:t>
            </a:r>
            <a:r>
              <a:rPr lang="ru-RU" sz="2200" b="1" dirty="0">
                <a:solidFill>
                  <a:srgbClr val="0070C0"/>
                </a:solidFill>
                <a:latin typeface="Times New Roman" panose="02020603050405020304" pitchFamily="18" charset="0"/>
                <a:cs typeface="Times New Roman" panose="02020603050405020304" pitchFamily="18" charset="0"/>
              </a:rPr>
              <a:t> </a:t>
            </a:r>
            <a:r>
              <a:rPr lang="ru-RU" sz="2200" b="1" dirty="0" err="1">
                <a:solidFill>
                  <a:srgbClr val="0070C0"/>
                </a:solidFill>
                <a:latin typeface="Times New Roman" panose="02020603050405020304" pitchFamily="18" charset="0"/>
                <a:cs typeface="Times New Roman" panose="02020603050405020304" pitchFamily="18" charset="0"/>
              </a:rPr>
              <a:t>Нартайқызы</a:t>
            </a:r>
            <a:endParaRPr lang="ru-RU" sz="2200" b="1" dirty="0">
              <a:solidFill>
                <a:srgbClr val="0070C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515600" y="247652"/>
            <a:ext cx="1381124" cy="13811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3718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0453" y="286371"/>
            <a:ext cx="1599565" cy="382156"/>
          </a:xfrm>
          <a:prstGeom prst="rect">
            <a:avLst/>
          </a:prstGeom>
        </p:spPr>
        <p:txBody>
          <a:bodyPr vert="horz" wrap="square" lIns="0" tIns="12700" rIns="0" bIns="0" rtlCol="0">
            <a:spAutoFit/>
          </a:bodyPr>
          <a:lstStyle/>
          <a:p>
            <a:pPr marL="12700">
              <a:lnSpc>
                <a:spcPct val="100000"/>
              </a:lnSpc>
              <a:spcBef>
                <a:spcPts val="100"/>
              </a:spcBef>
            </a:pPr>
            <a:r>
              <a:rPr lang="ru-RU" sz="2400" b="1" dirty="0">
                <a:latin typeface="Arial" panose="020B0604020202020204" pitchFamily="34" charset="0"/>
                <a:cs typeface="Arial" panose="020B0604020202020204" pitchFamily="34" charset="0"/>
              </a:rPr>
              <a:t>АСПЕКТ</a:t>
            </a:r>
          </a:p>
        </p:txBody>
      </p:sp>
      <p:grpSp>
        <p:nvGrpSpPr>
          <p:cNvPr id="3" name="object 3"/>
          <p:cNvGrpSpPr/>
          <p:nvPr/>
        </p:nvGrpSpPr>
        <p:grpSpPr>
          <a:xfrm>
            <a:off x="1305178" y="1828545"/>
            <a:ext cx="4105275" cy="3789679"/>
            <a:chOff x="1305178" y="1828545"/>
            <a:chExt cx="4105275" cy="3789679"/>
          </a:xfrm>
        </p:grpSpPr>
        <p:sp>
          <p:nvSpPr>
            <p:cNvPr id="4" name="object 4"/>
            <p:cNvSpPr/>
            <p:nvPr/>
          </p:nvSpPr>
          <p:spPr>
            <a:xfrm>
              <a:off x="1305178" y="4118610"/>
              <a:ext cx="4105275" cy="676910"/>
            </a:xfrm>
            <a:custGeom>
              <a:avLst/>
              <a:gdLst/>
              <a:ahLst/>
              <a:cxnLst/>
              <a:rect l="l" t="t" r="r" b="b"/>
              <a:pathLst>
                <a:path w="4105275" h="676910">
                  <a:moveTo>
                    <a:pt x="2052447" y="0"/>
                  </a:moveTo>
                  <a:lnTo>
                    <a:pt x="0" y="338327"/>
                  </a:lnTo>
                  <a:lnTo>
                    <a:pt x="2052447" y="676528"/>
                  </a:lnTo>
                  <a:lnTo>
                    <a:pt x="4105021" y="338327"/>
                  </a:lnTo>
                  <a:lnTo>
                    <a:pt x="2052447" y="0"/>
                  </a:lnTo>
                  <a:close/>
                </a:path>
              </a:pathLst>
            </a:custGeom>
            <a:solidFill>
              <a:srgbClr val="A9D18E"/>
            </a:solidFill>
          </p:spPr>
          <p:txBody>
            <a:bodyPr wrap="square" lIns="0" tIns="0" rIns="0" bIns="0" rtlCol="0"/>
            <a:lstStyle/>
            <a:p>
              <a:endParaRPr/>
            </a:p>
          </p:txBody>
        </p:sp>
        <p:sp>
          <p:nvSpPr>
            <p:cNvPr id="5" name="object 5"/>
            <p:cNvSpPr/>
            <p:nvPr/>
          </p:nvSpPr>
          <p:spPr>
            <a:xfrm>
              <a:off x="1305178" y="4456938"/>
              <a:ext cx="2052955" cy="1160780"/>
            </a:xfrm>
            <a:custGeom>
              <a:avLst/>
              <a:gdLst/>
              <a:ahLst/>
              <a:cxnLst/>
              <a:rect l="l" t="t" r="r" b="b"/>
              <a:pathLst>
                <a:path w="2052954" h="1160779">
                  <a:moveTo>
                    <a:pt x="0" y="0"/>
                  </a:moveTo>
                  <a:lnTo>
                    <a:pt x="0" y="822579"/>
                  </a:lnTo>
                  <a:lnTo>
                    <a:pt x="2052447" y="1160703"/>
                  </a:lnTo>
                  <a:lnTo>
                    <a:pt x="2052447" y="338074"/>
                  </a:lnTo>
                  <a:lnTo>
                    <a:pt x="0" y="0"/>
                  </a:lnTo>
                  <a:close/>
                </a:path>
              </a:pathLst>
            </a:custGeom>
            <a:solidFill>
              <a:srgbClr val="385622"/>
            </a:solidFill>
          </p:spPr>
          <p:txBody>
            <a:bodyPr wrap="square" lIns="0" tIns="0" rIns="0" bIns="0" rtlCol="0"/>
            <a:lstStyle/>
            <a:p>
              <a:endParaRPr/>
            </a:p>
          </p:txBody>
        </p:sp>
        <p:sp>
          <p:nvSpPr>
            <p:cNvPr id="6" name="object 6"/>
            <p:cNvSpPr/>
            <p:nvPr/>
          </p:nvSpPr>
          <p:spPr>
            <a:xfrm>
              <a:off x="3357625" y="4456938"/>
              <a:ext cx="2052955" cy="1160780"/>
            </a:xfrm>
            <a:custGeom>
              <a:avLst/>
              <a:gdLst/>
              <a:ahLst/>
              <a:cxnLst/>
              <a:rect l="l" t="t" r="r" b="b"/>
              <a:pathLst>
                <a:path w="2052954" h="1160779">
                  <a:moveTo>
                    <a:pt x="2052574" y="0"/>
                  </a:moveTo>
                  <a:lnTo>
                    <a:pt x="0" y="338709"/>
                  </a:lnTo>
                  <a:lnTo>
                    <a:pt x="0" y="1160703"/>
                  </a:lnTo>
                  <a:lnTo>
                    <a:pt x="2052574" y="822071"/>
                  </a:lnTo>
                  <a:lnTo>
                    <a:pt x="2052574" y="0"/>
                  </a:lnTo>
                  <a:close/>
                </a:path>
              </a:pathLst>
            </a:custGeom>
            <a:solidFill>
              <a:srgbClr val="6FAC46"/>
            </a:solidFill>
          </p:spPr>
          <p:txBody>
            <a:bodyPr wrap="square" lIns="0" tIns="0" rIns="0" bIns="0" rtlCol="0"/>
            <a:lstStyle/>
            <a:p>
              <a:endParaRPr/>
            </a:p>
          </p:txBody>
        </p:sp>
        <p:sp>
          <p:nvSpPr>
            <p:cNvPr id="7" name="object 7"/>
            <p:cNvSpPr/>
            <p:nvPr/>
          </p:nvSpPr>
          <p:spPr>
            <a:xfrm>
              <a:off x="1838578" y="3435349"/>
              <a:ext cx="3038475" cy="501015"/>
            </a:xfrm>
            <a:custGeom>
              <a:avLst/>
              <a:gdLst/>
              <a:ahLst/>
              <a:cxnLst/>
              <a:rect l="l" t="t" r="r" b="b"/>
              <a:pathLst>
                <a:path w="3038475" h="501014">
                  <a:moveTo>
                    <a:pt x="1519046" y="0"/>
                  </a:moveTo>
                  <a:lnTo>
                    <a:pt x="0" y="250317"/>
                  </a:lnTo>
                  <a:lnTo>
                    <a:pt x="1519046" y="500633"/>
                  </a:lnTo>
                  <a:lnTo>
                    <a:pt x="3038221" y="250317"/>
                  </a:lnTo>
                  <a:lnTo>
                    <a:pt x="1519046" y="0"/>
                  </a:lnTo>
                  <a:close/>
                </a:path>
              </a:pathLst>
            </a:custGeom>
            <a:solidFill>
              <a:srgbClr val="8FAADC"/>
            </a:solidFill>
          </p:spPr>
          <p:txBody>
            <a:bodyPr wrap="square" lIns="0" tIns="0" rIns="0" bIns="0" rtlCol="0"/>
            <a:lstStyle/>
            <a:p>
              <a:endParaRPr/>
            </a:p>
          </p:txBody>
        </p:sp>
        <p:sp>
          <p:nvSpPr>
            <p:cNvPr id="8" name="object 8"/>
            <p:cNvSpPr/>
            <p:nvPr/>
          </p:nvSpPr>
          <p:spPr>
            <a:xfrm>
              <a:off x="1838578" y="3685666"/>
              <a:ext cx="1519555" cy="859155"/>
            </a:xfrm>
            <a:custGeom>
              <a:avLst/>
              <a:gdLst/>
              <a:ahLst/>
              <a:cxnLst/>
              <a:rect l="l" t="t" r="r" b="b"/>
              <a:pathLst>
                <a:path w="1519554" h="859154">
                  <a:moveTo>
                    <a:pt x="0" y="0"/>
                  </a:moveTo>
                  <a:lnTo>
                    <a:pt x="0" y="608837"/>
                  </a:lnTo>
                  <a:lnTo>
                    <a:pt x="1519046" y="859154"/>
                  </a:lnTo>
                  <a:lnTo>
                    <a:pt x="1519046" y="250316"/>
                  </a:lnTo>
                  <a:lnTo>
                    <a:pt x="0" y="0"/>
                  </a:lnTo>
                  <a:close/>
                </a:path>
              </a:pathLst>
            </a:custGeom>
            <a:solidFill>
              <a:srgbClr val="1F3863"/>
            </a:solidFill>
          </p:spPr>
          <p:txBody>
            <a:bodyPr wrap="square" lIns="0" tIns="0" rIns="0" bIns="0" rtlCol="0"/>
            <a:lstStyle/>
            <a:p>
              <a:endParaRPr/>
            </a:p>
          </p:txBody>
        </p:sp>
        <p:sp>
          <p:nvSpPr>
            <p:cNvPr id="9" name="object 9"/>
            <p:cNvSpPr/>
            <p:nvPr/>
          </p:nvSpPr>
          <p:spPr>
            <a:xfrm>
              <a:off x="3357625" y="3685666"/>
              <a:ext cx="1519555" cy="859155"/>
            </a:xfrm>
            <a:custGeom>
              <a:avLst/>
              <a:gdLst/>
              <a:ahLst/>
              <a:cxnLst/>
              <a:rect l="l" t="t" r="r" b="b"/>
              <a:pathLst>
                <a:path w="1519554" h="859154">
                  <a:moveTo>
                    <a:pt x="1519174" y="0"/>
                  </a:moveTo>
                  <a:lnTo>
                    <a:pt x="0" y="250697"/>
                  </a:lnTo>
                  <a:lnTo>
                    <a:pt x="0" y="859154"/>
                  </a:lnTo>
                  <a:lnTo>
                    <a:pt x="1519174" y="608456"/>
                  </a:lnTo>
                  <a:lnTo>
                    <a:pt x="1519174" y="0"/>
                  </a:lnTo>
                  <a:close/>
                </a:path>
              </a:pathLst>
            </a:custGeom>
            <a:solidFill>
              <a:srgbClr val="4471C4"/>
            </a:solidFill>
          </p:spPr>
          <p:txBody>
            <a:bodyPr wrap="square" lIns="0" tIns="0" rIns="0" bIns="0" rtlCol="0"/>
            <a:lstStyle/>
            <a:p>
              <a:endParaRPr/>
            </a:p>
          </p:txBody>
        </p:sp>
        <p:sp>
          <p:nvSpPr>
            <p:cNvPr id="10" name="object 10"/>
            <p:cNvSpPr/>
            <p:nvPr/>
          </p:nvSpPr>
          <p:spPr>
            <a:xfrm>
              <a:off x="2160269" y="2764662"/>
              <a:ext cx="2395220" cy="394970"/>
            </a:xfrm>
            <a:custGeom>
              <a:avLst/>
              <a:gdLst/>
              <a:ahLst/>
              <a:cxnLst/>
              <a:rect l="l" t="t" r="r" b="b"/>
              <a:pathLst>
                <a:path w="2395220" h="394969">
                  <a:moveTo>
                    <a:pt x="1197356" y="0"/>
                  </a:moveTo>
                  <a:lnTo>
                    <a:pt x="0" y="197358"/>
                  </a:lnTo>
                  <a:lnTo>
                    <a:pt x="1197356" y="394588"/>
                  </a:lnTo>
                  <a:lnTo>
                    <a:pt x="2394839" y="197358"/>
                  </a:lnTo>
                  <a:lnTo>
                    <a:pt x="1197356" y="0"/>
                  </a:lnTo>
                  <a:close/>
                </a:path>
              </a:pathLst>
            </a:custGeom>
            <a:solidFill>
              <a:srgbClr val="FFD966"/>
            </a:solidFill>
          </p:spPr>
          <p:txBody>
            <a:bodyPr wrap="square" lIns="0" tIns="0" rIns="0" bIns="0" rtlCol="0"/>
            <a:lstStyle/>
            <a:p>
              <a:endParaRPr/>
            </a:p>
          </p:txBody>
        </p:sp>
        <p:sp>
          <p:nvSpPr>
            <p:cNvPr id="11" name="object 11"/>
            <p:cNvSpPr/>
            <p:nvPr/>
          </p:nvSpPr>
          <p:spPr>
            <a:xfrm>
              <a:off x="2160269" y="2962020"/>
              <a:ext cx="1197610" cy="677545"/>
            </a:xfrm>
            <a:custGeom>
              <a:avLst/>
              <a:gdLst/>
              <a:ahLst/>
              <a:cxnLst/>
              <a:rect l="l" t="t" r="r" b="b"/>
              <a:pathLst>
                <a:path w="1197610" h="677545">
                  <a:moveTo>
                    <a:pt x="0" y="0"/>
                  </a:moveTo>
                  <a:lnTo>
                    <a:pt x="0" y="479805"/>
                  </a:lnTo>
                  <a:lnTo>
                    <a:pt x="1197356" y="677036"/>
                  </a:lnTo>
                  <a:lnTo>
                    <a:pt x="1197356" y="197230"/>
                  </a:lnTo>
                  <a:lnTo>
                    <a:pt x="0" y="0"/>
                  </a:lnTo>
                  <a:close/>
                </a:path>
              </a:pathLst>
            </a:custGeom>
            <a:solidFill>
              <a:srgbClr val="7E5F00"/>
            </a:solidFill>
          </p:spPr>
          <p:txBody>
            <a:bodyPr wrap="square" lIns="0" tIns="0" rIns="0" bIns="0" rtlCol="0"/>
            <a:lstStyle/>
            <a:p>
              <a:endParaRPr/>
            </a:p>
          </p:txBody>
        </p:sp>
        <p:sp>
          <p:nvSpPr>
            <p:cNvPr id="12" name="object 12"/>
            <p:cNvSpPr/>
            <p:nvPr/>
          </p:nvSpPr>
          <p:spPr>
            <a:xfrm>
              <a:off x="3357625" y="2962020"/>
              <a:ext cx="1197610" cy="677545"/>
            </a:xfrm>
            <a:custGeom>
              <a:avLst/>
              <a:gdLst/>
              <a:ahLst/>
              <a:cxnLst/>
              <a:rect l="l" t="t" r="r" b="b"/>
              <a:pathLst>
                <a:path w="1197610" h="677545">
                  <a:moveTo>
                    <a:pt x="1197483" y="0"/>
                  </a:moveTo>
                  <a:lnTo>
                    <a:pt x="0" y="197484"/>
                  </a:lnTo>
                  <a:lnTo>
                    <a:pt x="0" y="677036"/>
                  </a:lnTo>
                  <a:lnTo>
                    <a:pt x="1197483" y="479551"/>
                  </a:lnTo>
                  <a:lnTo>
                    <a:pt x="1197483" y="0"/>
                  </a:lnTo>
                  <a:close/>
                </a:path>
              </a:pathLst>
            </a:custGeom>
            <a:solidFill>
              <a:srgbClr val="FFC000"/>
            </a:solidFill>
          </p:spPr>
          <p:txBody>
            <a:bodyPr wrap="square" lIns="0" tIns="0" rIns="0" bIns="0" rtlCol="0"/>
            <a:lstStyle/>
            <a:p>
              <a:endParaRPr/>
            </a:p>
          </p:txBody>
        </p:sp>
        <p:sp>
          <p:nvSpPr>
            <p:cNvPr id="13" name="object 13"/>
            <p:cNvSpPr/>
            <p:nvPr/>
          </p:nvSpPr>
          <p:spPr>
            <a:xfrm>
              <a:off x="2426334" y="2208021"/>
              <a:ext cx="1863089" cy="307340"/>
            </a:xfrm>
            <a:custGeom>
              <a:avLst/>
              <a:gdLst/>
              <a:ahLst/>
              <a:cxnLst/>
              <a:rect l="l" t="t" r="r" b="b"/>
              <a:pathLst>
                <a:path w="1863089" h="307339">
                  <a:moveTo>
                    <a:pt x="931290" y="0"/>
                  </a:moveTo>
                  <a:lnTo>
                    <a:pt x="0" y="153542"/>
                  </a:lnTo>
                  <a:lnTo>
                    <a:pt x="931290" y="306958"/>
                  </a:lnTo>
                  <a:lnTo>
                    <a:pt x="1862709" y="153542"/>
                  </a:lnTo>
                  <a:lnTo>
                    <a:pt x="931290" y="0"/>
                  </a:lnTo>
                  <a:close/>
                </a:path>
              </a:pathLst>
            </a:custGeom>
            <a:solidFill>
              <a:srgbClr val="9DC3E6"/>
            </a:solidFill>
          </p:spPr>
          <p:txBody>
            <a:bodyPr wrap="square" lIns="0" tIns="0" rIns="0" bIns="0" rtlCol="0"/>
            <a:lstStyle/>
            <a:p>
              <a:endParaRPr/>
            </a:p>
          </p:txBody>
        </p:sp>
        <p:sp>
          <p:nvSpPr>
            <p:cNvPr id="14" name="object 14"/>
            <p:cNvSpPr/>
            <p:nvPr/>
          </p:nvSpPr>
          <p:spPr>
            <a:xfrm>
              <a:off x="2426334" y="2361564"/>
              <a:ext cx="931544" cy="527050"/>
            </a:xfrm>
            <a:custGeom>
              <a:avLst/>
              <a:gdLst/>
              <a:ahLst/>
              <a:cxnLst/>
              <a:rect l="l" t="t" r="r" b="b"/>
              <a:pathLst>
                <a:path w="931545" h="527050">
                  <a:moveTo>
                    <a:pt x="0" y="0"/>
                  </a:moveTo>
                  <a:lnTo>
                    <a:pt x="0" y="373252"/>
                  </a:lnTo>
                  <a:lnTo>
                    <a:pt x="931290" y="526669"/>
                  </a:lnTo>
                  <a:lnTo>
                    <a:pt x="931290" y="153415"/>
                  </a:lnTo>
                  <a:lnTo>
                    <a:pt x="0" y="0"/>
                  </a:lnTo>
                  <a:close/>
                </a:path>
              </a:pathLst>
            </a:custGeom>
            <a:solidFill>
              <a:srgbClr val="1F4E79"/>
            </a:solidFill>
          </p:spPr>
          <p:txBody>
            <a:bodyPr wrap="square" lIns="0" tIns="0" rIns="0" bIns="0" rtlCol="0"/>
            <a:lstStyle/>
            <a:p>
              <a:endParaRPr/>
            </a:p>
          </p:txBody>
        </p:sp>
        <p:sp>
          <p:nvSpPr>
            <p:cNvPr id="15" name="object 15"/>
            <p:cNvSpPr/>
            <p:nvPr/>
          </p:nvSpPr>
          <p:spPr>
            <a:xfrm>
              <a:off x="3357625" y="2361564"/>
              <a:ext cx="931544" cy="527050"/>
            </a:xfrm>
            <a:custGeom>
              <a:avLst/>
              <a:gdLst/>
              <a:ahLst/>
              <a:cxnLst/>
              <a:rect l="l" t="t" r="r" b="b"/>
              <a:pathLst>
                <a:path w="931545" h="527050">
                  <a:moveTo>
                    <a:pt x="931418" y="0"/>
                  </a:moveTo>
                  <a:lnTo>
                    <a:pt x="0" y="153670"/>
                  </a:lnTo>
                  <a:lnTo>
                    <a:pt x="0" y="526669"/>
                  </a:lnTo>
                  <a:lnTo>
                    <a:pt x="931418" y="372999"/>
                  </a:lnTo>
                  <a:lnTo>
                    <a:pt x="931418" y="0"/>
                  </a:lnTo>
                  <a:close/>
                </a:path>
              </a:pathLst>
            </a:custGeom>
            <a:solidFill>
              <a:srgbClr val="5B9BD4"/>
            </a:solidFill>
          </p:spPr>
          <p:txBody>
            <a:bodyPr wrap="square" lIns="0" tIns="0" rIns="0" bIns="0" rtlCol="0"/>
            <a:lstStyle/>
            <a:p>
              <a:endParaRPr/>
            </a:p>
          </p:txBody>
        </p:sp>
        <p:sp>
          <p:nvSpPr>
            <p:cNvPr id="16" name="object 16"/>
            <p:cNvSpPr/>
            <p:nvPr/>
          </p:nvSpPr>
          <p:spPr>
            <a:xfrm>
              <a:off x="2818383" y="1828545"/>
              <a:ext cx="1078865" cy="177800"/>
            </a:xfrm>
            <a:custGeom>
              <a:avLst/>
              <a:gdLst/>
              <a:ahLst/>
              <a:cxnLst/>
              <a:rect l="l" t="t" r="r" b="b"/>
              <a:pathLst>
                <a:path w="1078864" h="177800">
                  <a:moveTo>
                    <a:pt x="539242" y="0"/>
                  </a:moveTo>
                  <a:lnTo>
                    <a:pt x="0" y="88900"/>
                  </a:lnTo>
                  <a:lnTo>
                    <a:pt x="539242" y="177673"/>
                  </a:lnTo>
                  <a:lnTo>
                    <a:pt x="1078611" y="88900"/>
                  </a:lnTo>
                  <a:lnTo>
                    <a:pt x="539242" y="0"/>
                  </a:lnTo>
                  <a:close/>
                </a:path>
              </a:pathLst>
            </a:custGeom>
            <a:solidFill>
              <a:srgbClr val="C8C8C8"/>
            </a:solidFill>
          </p:spPr>
          <p:txBody>
            <a:bodyPr wrap="square" lIns="0" tIns="0" rIns="0" bIns="0" rtlCol="0"/>
            <a:lstStyle/>
            <a:p>
              <a:endParaRPr/>
            </a:p>
          </p:txBody>
        </p:sp>
        <p:sp>
          <p:nvSpPr>
            <p:cNvPr id="17" name="object 17"/>
            <p:cNvSpPr/>
            <p:nvPr/>
          </p:nvSpPr>
          <p:spPr>
            <a:xfrm>
              <a:off x="2818383" y="1917445"/>
              <a:ext cx="539750" cy="305435"/>
            </a:xfrm>
            <a:custGeom>
              <a:avLst/>
              <a:gdLst/>
              <a:ahLst/>
              <a:cxnLst/>
              <a:rect l="l" t="t" r="r" b="b"/>
              <a:pathLst>
                <a:path w="539750" h="305435">
                  <a:moveTo>
                    <a:pt x="0" y="0"/>
                  </a:moveTo>
                  <a:lnTo>
                    <a:pt x="0" y="216153"/>
                  </a:lnTo>
                  <a:lnTo>
                    <a:pt x="539242" y="304926"/>
                  </a:lnTo>
                  <a:lnTo>
                    <a:pt x="539242" y="88773"/>
                  </a:lnTo>
                  <a:lnTo>
                    <a:pt x="0" y="0"/>
                  </a:lnTo>
                  <a:close/>
                </a:path>
              </a:pathLst>
            </a:custGeom>
            <a:solidFill>
              <a:srgbClr val="525252"/>
            </a:solidFill>
          </p:spPr>
          <p:txBody>
            <a:bodyPr wrap="square" lIns="0" tIns="0" rIns="0" bIns="0" rtlCol="0"/>
            <a:lstStyle/>
            <a:p>
              <a:endParaRPr/>
            </a:p>
          </p:txBody>
        </p:sp>
        <p:sp>
          <p:nvSpPr>
            <p:cNvPr id="18" name="object 18"/>
            <p:cNvSpPr/>
            <p:nvPr/>
          </p:nvSpPr>
          <p:spPr>
            <a:xfrm>
              <a:off x="3357625" y="1917445"/>
              <a:ext cx="539750" cy="305435"/>
            </a:xfrm>
            <a:custGeom>
              <a:avLst/>
              <a:gdLst/>
              <a:ahLst/>
              <a:cxnLst/>
              <a:rect l="l" t="t" r="r" b="b"/>
              <a:pathLst>
                <a:path w="539750" h="305435">
                  <a:moveTo>
                    <a:pt x="539369" y="0"/>
                  </a:moveTo>
                  <a:lnTo>
                    <a:pt x="0" y="88900"/>
                  </a:lnTo>
                  <a:lnTo>
                    <a:pt x="0" y="304926"/>
                  </a:lnTo>
                  <a:lnTo>
                    <a:pt x="539369" y="215900"/>
                  </a:lnTo>
                  <a:lnTo>
                    <a:pt x="539369" y="0"/>
                  </a:lnTo>
                  <a:close/>
                </a:path>
              </a:pathLst>
            </a:custGeom>
            <a:solidFill>
              <a:srgbClr val="A4A4A4"/>
            </a:solidFill>
          </p:spPr>
          <p:txBody>
            <a:bodyPr wrap="square" lIns="0" tIns="0" rIns="0" bIns="0" rtlCol="0"/>
            <a:lstStyle/>
            <a:p>
              <a:endParaRPr/>
            </a:p>
          </p:txBody>
        </p:sp>
      </p:grpSp>
      <p:sp>
        <p:nvSpPr>
          <p:cNvPr id="19" name="object 19"/>
          <p:cNvSpPr/>
          <p:nvPr/>
        </p:nvSpPr>
        <p:spPr>
          <a:xfrm>
            <a:off x="6615430" y="1644014"/>
            <a:ext cx="506730" cy="506730"/>
          </a:xfrm>
          <a:custGeom>
            <a:avLst/>
            <a:gdLst/>
            <a:ahLst/>
            <a:cxnLst/>
            <a:rect l="l" t="t" r="r" b="b"/>
            <a:pathLst>
              <a:path w="506729" h="506730">
                <a:moveTo>
                  <a:pt x="253238" y="0"/>
                </a:moveTo>
                <a:lnTo>
                  <a:pt x="207726" y="4076"/>
                </a:lnTo>
                <a:lnTo>
                  <a:pt x="164888" y="15830"/>
                </a:lnTo>
                <a:lnTo>
                  <a:pt x="125438" y="34548"/>
                </a:lnTo>
                <a:lnTo>
                  <a:pt x="90093" y="59516"/>
                </a:lnTo>
                <a:lnTo>
                  <a:pt x="59569" y="90019"/>
                </a:lnTo>
                <a:lnTo>
                  <a:pt x="34581" y="125344"/>
                </a:lnTo>
                <a:lnTo>
                  <a:pt x="15846" y="164777"/>
                </a:lnTo>
                <a:lnTo>
                  <a:pt x="4081" y="207604"/>
                </a:lnTo>
                <a:lnTo>
                  <a:pt x="0" y="253111"/>
                </a:lnTo>
                <a:lnTo>
                  <a:pt x="4081" y="298622"/>
                </a:lnTo>
                <a:lnTo>
                  <a:pt x="15846" y="341460"/>
                </a:lnTo>
                <a:lnTo>
                  <a:pt x="34581" y="380910"/>
                </a:lnTo>
                <a:lnTo>
                  <a:pt x="59569" y="416255"/>
                </a:lnTo>
                <a:lnTo>
                  <a:pt x="90093" y="446779"/>
                </a:lnTo>
                <a:lnTo>
                  <a:pt x="125438" y="471767"/>
                </a:lnTo>
                <a:lnTo>
                  <a:pt x="164888" y="490502"/>
                </a:lnTo>
                <a:lnTo>
                  <a:pt x="207726" y="502267"/>
                </a:lnTo>
                <a:lnTo>
                  <a:pt x="253238" y="506349"/>
                </a:lnTo>
                <a:lnTo>
                  <a:pt x="298744" y="502267"/>
                </a:lnTo>
                <a:lnTo>
                  <a:pt x="341571" y="490502"/>
                </a:lnTo>
                <a:lnTo>
                  <a:pt x="381004" y="471767"/>
                </a:lnTo>
                <a:lnTo>
                  <a:pt x="416329" y="446779"/>
                </a:lnTo>
                <a:lnTo>
                  <a:pt x="446832" y="416255"/>
                </a:lnTo>
                <a:lnTo>
                  <a:pt x="471800" y="380910"/>
                </a:lnTo>
                <a:lnTo>
                  <a:pt x="490518" y="341460"/>
                </a:lnTo>
                <a:lnTo>
                  <a:pt x="502272" y="298622"/>
                </a:lnTo>
                <a:lnTo>
                  <a:pt x="506349" y="253111"/>
                </a:lnTo>
                <a:lnTo>
                  <a:pt x="502272" y="207604"/>
                </a:lnTo>
                <a:lnTo>
                  <a:pt x="490518" y="164777"/>
                </a:lnTo>
                <a:lnTo>
                  <a:pt x="471800" y="125344"/>
                </a:lnTo>
                <a:lnTo>
                  <a:pt x="446832" y="90019"/>
                </a:lnTo>
                <a:lnTo>
                  <a:pt x="416329" y="59516"/>
                </a:lnTo>
                <a:lnTo>
                  <a:pt x="381004" y="34548"/>
                </a:lnTo>
                <a:lnTo>
                  <a:pt x="341571" y="15830"/>
                </a:lnTo>
                <a:lnTo>
                  <a:pt x="298744" y="4076"/>
                </a:lnTo>
                <a:lnTo>
                  <a:pt x="253238" y="0"/>
                </a:lnTo>
                <a:close/>
              </a:path>
            </a:pathLst>
          </a:custGeom>
          <a:solidFill>
            <a:srgbClr val="6FAC46"/>
          </a:solidFill>
        </p:spPr>
        <p:txBody>
          <a:bodyPr wrap="square" lIns="0" tIns="0" rIns="0" bIns="0" rtlCol="0"/>
          <a:lstStyle/>
          <a:p>
            <a:endParaRPr/>
          </a:p>
        </p:txBody>
      </p:sp>
      <p:sp>
        <p:nvSpPr>
          <p:cNvPr id="20" name="object 20"/>
          <p:cNvSpPr txBox="1"/>
          <p:nvPr/>
        </p:nvSpPr>
        <p:spPr>
          <a:xfrm>
            <a:off x="6804406" y="1571371"/>
            <a:ext cx="3845560" cy="1199515"/>
          </a:xfrm>
          <a:prstGeom prst="rect">
            <a:avLst/>
          </a:prstGeom>
        </p:spPr>
        <p:txBody>
          <a:bodyPr vert="horz" wrap="square" lIns="0" tIns="12065" rIns="0" bIns="0" rtlCol="0">
            <a:spAutoFit/>
          </a:bodyPr>
          <a:lstStyle/>
          <a:p>
            <a:pPr marL="766445">
              <a:lnSpc>
                <a:spcPts val="1639"/>
              </a:lnSpc>
              <a:spcBef>
                <a:spcPts val="95"/>
              </a:spcBef>
            </a:pPr>
            <a:r>
              <a:rPr sz="1600" b="1" spc="-5" dirty="0">
                <a:solidFill>
                  <a:srgbClr val="282E39"/>
                </a:solidFill>
                <a:latin typeface="Arial Narrow"/>
                <a:cs typeface="Arial Narrow"/>
              </a:rPr>
              <a:t>А</a:t>
            </a:r>
            <a:r>
              <a:rPr sz="1600" b="1" spc="-5" dirty="0">
                <a:solidFill>
                  <a:srgbClr val="282E39"/>
                </a:solidFill>
                <a:latin typeface="Arial"/>
                <a:cs typeface="Arial"/>
              </a:rPr>
              <a:t>қ</a:t>
            </a:r>
            <a:r>
              <a:rPr sz="1600" b="1" spc="-5" dirty="0">
                <a:solidFill>
                  <a:srgbClr val="282E39"/>
                </a:solidFill>
                <a:latin typeface="Arial Narrow"/>
                <a:cs typeface="Arial Narrow"/>
              </a:rPr>
              <a:t>паратты</a:t>
            </a:r>
            <a:r>
              <a:rPr sz="1600" b="1" spc="-85" dirty="0">
                <a:solidFill>
                  <a:srgbClr val="282E39"/>
                </a:solidFill>
                <a:latin typeface="Arial Narrow"/>
                <a:cs typeface="Arial Narrow"/>
              </a:rPr>
              <a:t> </a:t>
            </a:r>
            <a:r>
              <a:rPr sz="1600" b="1" spc="-10" dirty="0">
                <a:solidFill>
                  <a:srgbClr val="282E39"/>
                </a:solidFill>
                <a:latin typeface="Arial Narrow"/>
                <a:cs typeface="Arial Narrow"/>
              </a:rPr>
              <a:t>табу:</a:t>
            </a:r>
            <a:endParaRPr sz="1600" dirty="0">
              <a:latin typeface="Arial Narrow"/>
              <a:cs typeface="Arial Narrow"/>
            </a:endParaRPr>
          </a:p>
          <a:p>
            <a:pPr marL="12700">
              <a:lnSpc>
                <a:spcPts val="1880"/>
              </a:lnSpc>
            </a:pPr>
            <a:r>
              <a:rPr sz="1800" b="1" dirty="0">
                <a:solidFill>
                  <a:srgbClr val="FFFFFF"/>
                </a:solidFill>
                <a:latin typeface="Arial Narrow"/>
                <a:cs typeface="Arial Narrow"/>
              </a:rPr>
              <a:t>1</a:t>
            </a:r>
            <a:endParaRPr sz="1800" dirty="0">
              <a:latin typeface="Arial Narrow"/>
              <a:cs typeface="Arial Narrow"/>
            </a:endParaRPr>
          </a:p>
          <a:p>
            <a:pPr marL="1052830" indent="-287020">
              <a:lnSpc>
                <a:spcPct val="100000"/>
              </a:lnSpc>
              <a:spcBef>
                <a:spcPts val="930"/>
              </a:spcBef>
              <a:buFont typeface="Arial"/>
              <a:buChar char="•"/>
              <a:tabLst>
                <a:tab pos="1052830" algn="l"/>
                <a:tab pos="1053465" algn="l"/>
              </a:tabLst>
            </a:pPr>
            <a:r>
              <a:rPr sz="1600" spc="-5" dirty="0">
                <a:solidFill>
                  <a:srgbClr val="282E39"/>
                </a:solidFill>
                <a:latin typeface="Arial Narrow"/>
                <a:cs typeface="Arial Narrow"/>
              </a:rPr>
              <a:t>М</a:t>
            </a:r>
            <a:r>
              <a:rPr sz="1600" spc="-5" dirty="0">
                <a:solidFill>
                  <a:srgbClr val="282E39"/>
                </a:solidFill>
                <a:latin typeface="Arial"/>
                <a:cs typeface="Arial"/>
              </a:rPr>
              <a:t>ә</a:t>
            </a:r>
            <a:r>
              <a:rPr sz="1600" spc="-5" dirty="0">
                <a:solidFill>
                  <a:srgbClr val="282E39"/>
                </a:solidFill>
                <a:latin typeface="Arial Narrow"/>
                <a:cs typeface="Arial Narrow"/>
              </a:rPr>
              <a:t>тіндегі</a:t>
            </a:r>
            <a:r>
              <a:rPr sz="1600" spc="-30" dirty="0">
                <a:solidFill>
                  <a:srgbClr val="282E39"/>
                </a:solidFill>
                <a:latin typeface="Arial Narrow"/>
                <a:cs typeface="Arial Narrow"/>
              </a:rPr>
              <a:t> </a:t>
            </a:r>
            <a:r>
              <a:rPr sz="1600" spc="-5" dirty="0">
                <a:solidFill>
                  <a:srgbClr val="282E39"/>
                </a:solidFill>
                <a:latin typeface="Arial Narrow"/>
                <a:cs typeface="Arial Narrow"/>
              </a:rPr>
              <a:t>а</a:t>
            </a:r>
            <a:r>
              <a:rPr sz="1600" spc="-5" dirty="0">
                <a:solidFill>
                  <a:srgbClr val="282E39"/>
                </a:solidFill>
                <a:latin typeface="Arial"/>
                <a:cs typeface="Arial"/>
              </a:rPr>
              <a:t>қ</a:t>
            </a:r>
            <a:r>
              <a:rPr sz="1600" spc="-5" dirty="0">
                <a:solidFill>
                  <a:srgbClr val="282E39"/>
                </a:solidFill>
                <a:latin typeface="Arial Narrow"/>
                <a:cs typeface="Arial Narrow"/>
              </a:rPr>
              <a:t>паратты</a:t>
            </a:r>
            <a:r>
              <a:rPr sz="1600" spc="-30" dirty="0">
                <a:solidFill>
                  <a:srgbClr val="282E39"/>
                </a:solidFill>
                <a:latin typeface="Arial Narrow"/>
                <a:cs typeface="Arial Narrow"/>
              </a:rPr>
              <a:t> </a:t>
            </a:r>
            <a:r>
              <a:rPr sz="1600" spc="-10" dirty="0">
                <a:solidFill>
                  <a:srgbClr val="282E39"/>
                </a:solidFill>
                <a:latin typeface="Arial Narrow"/>
                <a:cs typeface="Arial Narrow"/>
              </a:rPr>
              <a:t>табу </a:t>
            </a:r>
            <a:r>
              <a:rPr sz="1600" spc="-5" dirty="0">
                <a:solidFill>
                  <a:srgbClr val="282E39"/>
                </a:solidFill>
                <a:latin typeface="Arial Narrow"/>
                <a:cs typeface="Arial Narrow"/>
              </a:rPr>
              <a:t>ж</a:t>
            </a:r>
            <a:r>
              <a:rPr sz="1600" spc="-5" dirty="0">
                <a:solidFill>
                  <a:srgbClr val="282E39"/>
                </a:solidFill>
                <a:latin typeface="Arial"/>
                <a:cs typeface="Arial"/>
              </a:rPr>
              <a:t>ә</a:t>
            </a:r>
            <a:r>
              <a:rPr sz="1600" spc="-5" dirty="0">
                <a:solidFill>
                  <a:srgbClr val="282E39"/>
                </a:solidFill>
                <a:latin typeface="Arial Narrow"/>
                <a:cs typeface="Arial Narrow"/>
              </a:rPr>
              <a:t>не</a:t>
            </a:r>
            <a:r>
              <a:rPr sz="1600" spc="-20" dirty="0">
                <a:solidFill>
                  <a:srgbClr val="282E39"/>
                </a:solidFill>
                <a:latin typeface="Arial Narrow"/>
                <a:cs typeface="Arial Narrow"/>
              </a:rPr>
              <a:t> </a:t>
            </a:r>
            <a:r>
              <a:rPr sz="1600" spc="-5" dirty="0">
                <a:solidFill>
                  <a:srgbClr val="282E39"/>
                </a:solidFill>
                <a:latin typeface="Arial Narrow"/>
                <a:cs typeface="Arial Narrow"/>
              </a:rPr>
              <a:t>алу</a:t>
            </a:r>
            <a:endParaRPr sz="1600" dirty="0">
              <a:latin typeface="Arial Narrow"/>
              <a:cs typeface="Arial Narrow"/>
            </a:endParaRPr>
          </a:p>
          <a:p>
            <a:pPr marL="1052830" indent="-287020">
              <a:lnSpc>
                <a:spcPct val="100000"/>
              </a:lnSpc>
              <a:spcBef>
                <a:spcPts val="960"/>
              </a:spcBef>
              <a:buFont typeface="Arial"/>
              <a:buChar char="•"/>
              <a:tabLst>
                <a:tab pos="1052830" algn="l"/>
                <a:tab pos="1053465" algn="l"/>
              </a:tabLst>
            </a:pPr>
            <a:r>
              <a:rPr sz="1600" spc="-5" dirty="0">
                <a:solidFill>
                  <a:srgbClr val="282E39"/>
                </a:solidFill>
                <a:latin typeface="Arial Narrow"/>
                <a:cs typeface="Arial Narrow"/>
              </a:rPr>
              <a:t>С</a:t>
            </a:r>
            <a:r>
              <a:rPr sz="1600" spc="-5" dirty="0">
                <a:solidFill>
                  <a:srgbClr val="282E39"/>
                </a:solidFill>
                <a:latin typeface="Arial"/>
                <a:cs typeface="Arial"/>
              </a:rPr>
              <a:t>ә</a:t>
            </a:r>
            <a:r>
              <a:rPr sz="1600" spc="-5" dirty="0">
                <a:solidFill>
                  <a:srgbClr val="282E39"/>
                </a:solidFill>
                <a:latin typeface="Arial Narrow"/>
                <a:cs typeface="Arial Narrow"/>
              </a:rPr>
              <a:t>йкес</a:t>
            </a:r>
            <a:r>
              <a:rPr sz="1600" spc="-20" dirty="0">
                <a:solidFill>
                  <a:srgbClr val="282E39"/>
                </a:solidFill>
                <a:latin typeface="Arial Narrow"/>
                <a:cs typeface="Arial Narrow"/>
              </a:rPr>
              <a:t> </a:t>
            </a:r>
            <a:r>
              <a:rPr sz="1600" spc="-10" dirty="0">
                <a:solidFill>
                  <a:srgbClr val="282E39"/>
                </a:solidFill>
                <a:latin typeface="Arial Narrow"/>
                <a:cs typeface="Arial Narrow"/>
              </a:rPr>
              <a:t>м</a:t>
            </a:r>
            <a:r>
              <a:rPr sz="1600" spc="-10" dirty="0">
                <a:solidFill>
                  <a:srgbClr val="282E39"/>
                </a:solidFill>
                <a:latin typeface="Arial"/>
                <a:cs typeface="Arial"/>
              </a:rPr>
              <a:t>ә</a:t>
            </a:r>
            <a:r>
              <a:rPr sz="1600" spc="-10" dirty="0">
                <a:solidFill>
                  <a:srgbClr val="282E39"/>
                </a:solidFill>
                <a:latin typeface="Arial Narrow"/>
                <a:cs typeface="Arial Narrow"/>
              </a:rPr>
              <a:t>тінді</a:t>
            </a:r>
            <a:r>
              <a:rPr sz="1600" spc="-5" dirty="0">
                <a:solidFill>
                  <a:srgbClr val="282E39"/>
                </a:solidFill>
                <a:latin typeface="Arial Narrow"/>
                <a:cs typeface="Arial Narrow"/>
              </a:rPr>
              <a:t> іздеу</a:t>
            </a:r>
            <a:r>
              <a:rPr sz="1600" dirty="0">
                <a:solidFill>
                  <a:srgbClr val="282E39"/>
                </a:solidFill>
                <a:latin typeface="Arial Narrow"/>
                <a:cs typeface="Arial Narrow"/>
              </a:rPr>
              <a:t> </a:t>
            </a:r>
            <a:r>
              <a:rPr sz="1600" spc="-5" dirty="0">
                <a:solidFill>
                  <a:srgbClr val="282E39"/>
                </a:solidFill>
                <a:latin typeface="Arial Narrow"/>
                <a:cs typeface="Arial Narrow"/>
              </a:rPr>
              <a:t>ж</a:t>
            </a:r>
            <a:r>
              <a:rPr sz="1600" spc="-5" dirty="0">
                <a:solidFill>
                  <a:srgbClr val="282E39"/>
                </a:solidFill>
                <a:latin typeface="Arial"/>
                <a:cs typeface="Arial"/>
              </a:rPr>
              <a:t>ә</a:t>
            </a:r>
            <a:r>
              <a:rPr sz="1600" spc="-5" dirty="0">
                <a:solidFill>
                  <a:srgbClr val="282E39"/>
                </a:solidFill>
                <a:latin typeface="Arial Narrow"/>
                <a:cs typeface="Arial Narrow"/>
              </a:rPr>
              <a:t>не</a:t>
            </a:r>
            <a:r>
              <a:rPr sz="1600" spc="-10" dirty="0">
                <a:solidFill>
                  <a:srgbClr val="282E39"/>
                </a:solidFill>
                <a:latin typeface="Arial Narrow"/>
                <a:cs typeface="Arial Narrow"/>
              </a:rPr>
              <a:t> </a:t>
            </a:r>
            <a:r>
              <a:rPr sz="1600" spc="-5" dirty="0">
                <a:solidFill>
                  <a:srgbClr val="282E39"/>
                </a:solidFill>
                <a:latin typeface="Arial Narrow"/>
                <a:cs typeface="Arial Narrow"/>
              </a:rPr>
              <a:t>та</a:t>
            </a:r>
            <a:r>
              <a:rPr sz="1600" spc="-5" dirty="0">
                <a:solidFill>
                  <a:srgbClr val="282E39"/>
                </a:solidFill>
                <a:latin typeface="Arial"/>
                <a:cs typeface="Arial"/>
              </a:rPr>
              <a:t>ң</a:t>
            </a:r>
            <a:r>
              <a:rPr sz="1600" spc="-5" dirty="0">
                <a:solidFill>
                  <a:srgbClr val="282E39"/>
                </a:solidFill>
                <a:latin typeface="Arial Narrow"/>
                <a:cs typeface="Arial Narrow"/>
              </a:rPr>
              <a:t>дау</a:t>
            </a:r>
            <a:endParaRPr sz="1600" dirty="0">
              <a:latin typeface="Arial Narrow"/>
              <a:cs typeface="Arial Narrow"/>
            </a:endParaRPr>
          </a:p>
        </p:txBody>
      </p:sp>
      <p:sp>
        <p:nvSpPr>
          <p:cNvPr id="21" name="object 21"/>
          <p:cNvSpPr/>
          <p:nvPr/>
        </p:nvSpPr>
        <p:spPr>
          <a:xfrm>
            <a:off x="6615430" y="3047364"/>
            <a:ext cx="506730" cy="506730"/>
          </a:xfrm>
          <a:custGeom>
            <a:avLst/>
            <a:gdLst/>
            <a:ahLst/>
            <a:cxnLst/>
            <a:rect l="l" t="t" r="r" b="b"/>
            <a:pathLst>
              <a:path w="506729" h="506729">
                <a:moveTo>
                  <a:pt x="253238" y="0"/>
                </a:moveTo>
                <a:lnTo>
                  <a:pt x="207726" y="4076"/>
                </a:lnTo>
                <a:lnTo>
                  <a:pt x="164888" y="15830"/>
                </a:lnTo>
                <a:lnTo>
                  <a:pt x="125438" y="34548"/>
                </a:lnTo>
                <a:lnTo>
                  <a:pt x="90093" y="59516"/>
                </a:lnTo>
                <a:lnTo>
                  <a:pt x="59569" y="90019"/>
                </a:lnTo>
                <a:lnTo>
                  <a:pt x="34581" y="125344"/>
                </a:lnTo>
                <a:lnTo>
                  <a:pt x="15846" y="164777"/>
                </a:lnTo>
                <a:lnTo>
                  <a:pt x="4081" y="207604"/>
                </a:lnTo>
                <a:lnTo>
                  <a:pt x="0" y="253111"/>
                </a:lnTo>
                <a:lnTo>
                  <a:pt x="4081" y="298622"/>
                </a:lnTo>
                <a:lnTo>
                  <a:pt x="15846" y="341460"/>
                </a:lnTo>
                <a:lnTo>
                  <a:pt x="34581" y="380910"/>
                </a:lnTo>
                <a:lnTo>
                  <a:pt x="59569" y="416255"/>
                </a:lnTo>
                <a:lnTo>
                  <a:pt x="90093" y="446779"/>
                </a:lnTo>
                <a:lnTo>
                  <a:pt x="125438" y="471767"/>
                </a:lnTo>
                <a:lnTo>
                  <a:pt x="164888" y="490502"/>
                </a:lnTo>
                <a:lnTo>
                  <a:pt x="207726" y="502267"/>
                </a:lnTo>
                <a:lnTo>
                  <a:pt x="253238" y="506349"/>
                </a:lnTo>
                <a:lnTo>
                  <a:pt x="298744" y="502267"/>
                </a:lnTo>
                <a:lnTo>
                  <a:pt x="341571" y="490502"/>
                </a:lnTo>
                <a:lnTo>
                  <a:pt x="381004" y="471767"/>
                </a:lnTo>
                <a:lnTo>
                  <a:pt x="416329" y="446779"/>
                </a:lnTo>
                <a:lnTo>
                  <a:pt x="446832" y="416255"/>
                </a:lnTo>
                <a:lnTo>
                  <a:pt x="471800" y="380910"/>
                </a:lnTo>
                <a:lnTo>
                  <a:pt x="490518" y="341460"/>
                </a:lnTo>
                <a:lnTo>
                  <a:pt x="502272" y="298622"/>
                </a:lnTo>
                <a:lnTo>
                  <a:pt x="506349" y="253111"/>
                </a:lnTo>
                <a:lnTo>
                  <a:pt x="502272" y="207604"/>
                </a:lnTo>
                <a:lnTo>
                  <a:pt x="490518" y="164777"/>
                </a:lnTo>
                <a:lnTo>
                  <a:pt x="471800" y="125344"/>
                </a:lnTo>
                <a:lnTo>
                  <a:pt x="446832" y="90019"/>
                </a:lnTo>
                <a:lnTo>
                  <a:pt x="416329" y="59516"/>
                </a:lnTo>
                <a:lnTo>
                  <a:pt x="381004" y="34548"/>
                </a:lnTo>
                <a:lnTo>
                  <a:pt x="341571" y="15830"/>
                </a:lnTo>
                <a:lnTo>
                  <a:pt x="298744" y="4076"/>
                </a:lnTo>
                <a:lnTo>
                  <a:pt x="253238" y="0"/>
                </a:lnTo>
                <a:close/>
              </a:path>
            </a:pathLst>
          </a:custGeom>
          <a:solidFill>
            <a:srgbClr val="FFC000"/>
          </a:solidFill>
        </p:spPr>
        <p:txBody>
          <a:bodyPr wrap="square" lIns="0" tIns="0" rIns="0" bIns="0" rtlCol="0"/>
          <a:lstStyle/>
          <a:p>
            <a:endParaRPr/>
          </a:p>
        </p:txBody>
      </p:sp>
      <p:sp>
        <p:nvSpPr>
          <p:cNvPr id="22" name="object 22"/>
          <p:cNvSpPr txBox="1"/>
          <p:nvPr/>
        </p:nvSpPr>
        <p:spPr>
          <a:xfrm>
            <a:off x="6804406" y="3146805"/>
            <a:ext cx="1301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Narrow"/>
                <a:cs typeface="Arial Narrow"/>
              </a:rPr>
              <a:t>2</a:t>
            </a:r>
            <a:endParaRPr sz="1800">
              <a:latin typeface="Arial Narrow"/>
              <a:cs typeface="Arial Narrow"/>
            </a:endParaRPr>
          </a:p>
        </p:txBody>
      </p:sp>
      <p:sp>
        <p:nvSpPr>
          <p:cNvPr id="23" name="object 23"/>
          <p:cNvSpPr txBox="1"/>
          <p:nvPr/>
        </p:nvSpPr>
        <p:spPr>
          <a:xfrm>
            <a:off x="7500366" y="3076448"/>
            <a:ext cx="62801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282E39"/>
                </a:solidFill>
                <a:latin typeface="Arial Narrow"/>
                <a:cs typeface="Arial Narrow"/>
              </a:rPr>
              <a:t>Т</a:t>
            </a:r>
            <a:r>
              <a:rPr sz="1600" b="1" spc="-5" dirty="0">
                <a:solidFill>
                  <a:srgbClr val="282E39"/>
                </a:solidFill>
                <a:latin typeface="Arial"/>
                <a:cs typeface="Arial"/>
              </a:rPr>
              <a:t>ү</a:t>
            </a:r>
            <a:r>
              <a:rPr sz="1600" b="1" spc="-10" dirty="0">
                <a:solidFill>
                  <a:srgbClr val="282E39"/>
                </a:solidFill>
                <a:latin typeface="Arial Narrow"/>
                <a:cs typeface="Arial Narrow"/>
              </a:rPr>
              <a:t>сін</a:t>
            </a:r>
            <a:r>
              <a:rPr sz="1600" b="1" dirty="0">
                <a:solidFill>
                  <a:srgbClr val="282E39"/>
                </a:solidFill>
                <a:latin typeface="Arial Narrow"/>
                <a:cs typeface="Arial Narrow"/>
              </a:rPr>
              <a:t>у</a:t>
            </a:r>
            <a:r>
              <a:rPr sz="1600" b="1" spc="-5" dirty="0">
                <a:solidFill>
                  <a:srgbClr val="282E39"/>
                </a:solidFill>
                <a:latin typeface="Arial Narrow"/>
                <a:cs typeface="Arial Narrow"/>
              </a:rPr>
              <a:t>:</a:t>
            </a:r>
            <a:endParaRPr sz="1600">
              <a:latin typeface="Arial Narrow"/>
              <a:cs typeface="Arial Narrow"/>
            </a:endParaRPr>
          </a:p>
        </p:txBody>
      </p:sp>
      <p:sp>
        <p:nvSpPr>
          <p:cNvPr id="24" name="object 24"/>
          <p:cNvSpPr txBox="1"/>
          <p:nvPr/>
        </p:nvSpPr>
        <p:spPr>
          <a:xfrm>
            <a:off x="7558278" y="3418056"/>
            <a:ext cx="3118485" cy="757555"/>
          </a:xfrm>
          <a:prstGeom prst="rect">
            <a:avLst/>
          </a:prstGeom>
        </p:spPr>
        <p:txBody>
          <a:bodyPr vert="horz" wrap="square" lIns="0" tIns="135255" rIns="0" bIns="0" rtlCol="0">
            <a:spAutoFit/>
          </a:bodyPr>
          <a:lstStyle/>
          <a:p>
            <a:pPr marL="299085" indent="-287020">
              <a:lnSpc>
                <a:spcPct val="100000"/>
              </a:lnSpc>
              <a:spcBef>
                <a:spcPts val="1065"/>
              </a:spcBef>
              <a:buFont typeface="Arial"/>
              <a:buChar char="•"/>
              <a:tabLst>
                <a:tab pos="299085" algn="l"/>
                <a:tab pos="299720" algn="l"/>
              </a:tabLst>
            </a:pPr>
            <a:r>
              <a:rPr sz="1600" spc="-5" dirty="0">
                <a:solidFill>
                  <a:srgbClr val="282E39"/>
                </a:solidFill>
                <a:latin typeface="Arial Narrow"/>
                <a:cs typeface="Arial Narrow"/>
              </a:rPr>
              <a:t>Д</a:t>
            </a:r>
            <a:r>
              <a:rPr sz="1600" spc="-5" dirty="0">
                <a:solidFill>
                  <a:srgbClr val="282E39"/>
                </a:solidFill>
                <a:latin typeface="Arial"/>
                <a:cs typeface="Arial"/>
              </a:rPr>
              <a:t>ә</a:t>
            </a:r>
            <a:r>
              <a:rPr sz="1600" spc="-5" dirty="0">
                <a:solidFill>
                  <a:srgbClr val="282E39"/>
                </a:solidFill>
                <a:latin typeface="Arial Narrow"/>
                <a:cs typeface="Arial Narrow"/>
              </a:rPr>
              <a:t>лме-д</a:t>
            </a:r>
            <a:r>
              <a:rPr sz="1600" spc="-5" dirty="0">
                <a:solidFill>
                  <a:srgbClr val="282E39"/>
                </a:solidFill>
                <a:latin typeface="Arial"/>
                <a:cs typeface="Arial"/>
              </a:rPr>
              <a:t>ә</a:t>
            </a:r>
            <a:r>
              <a:rPr sz="1600" spc="-5" dirty="0">
                <a:solidFill>
                  <a:srgbClr val="282E39"/>
                </a:solidFill>
                <a:latin typeface="Arial Narrow"/>
                <a:cs typeface="Arial Narrow"/>
              </a:rPr>
              <a:t>л</a:t>
            </a:r>
            <a:r>
              <a:rPr sz="1600" spc="-30" dirty="0">
                <a:solidFill>
                  <a:srgbClr val="282E39"/>
                </a:solidFill>
                <a:latin typeface="Arial Narrow"/>
                <a:cs typeface="Arial Narrow"/>
              </a:rPr>
              <a:t> </a:t>
            </a:r>
            <a:r>
              <a:rPr sz="1600" spc="-5" dirty="0">
                <a:solidFill>
                  <a:srgbClr val="282E39"/>
                </a:solidFill>
                <a:latin typeface="Arial Narrow"/>
                <a:cs typeface="Arial Narrow"/>
              </a:rPr>
              <a:t>ма</a:t>
            </a:r>
            <a:r>
              <a:rPr sz="1600" spc="-5" dirty="0">
                <a:solidFill>
                  <a:srgbClr val="282E39"/>
                </a:solidFill>
                <a:latin typeface="Arial"/>
                <a:cs typeface="Arial"/>
              </a:rPr>
              <a:t>ғ</a:t>
            </a:r>
            <a:r>
              <a:rPr sz="1600" spc="-5" dirty="0">
                <a:solidFill>
                  <a:srgbClr val="282E39"/>
                </a:solidFill>
                <a:latin typeface="Arial Narrow"/>
                <a:cs typeface="Arial Narrow"/>
              </a:rPr>
              <a:t>ынасын</a:t>
            </a:r>
            <a:r>
              <a:rPr sz="1600" spc="-25" dirty="0">
                <a:solidFill>
                  <a:srgbClr val="282E39"/>
                </a:solidFill>
                <a:latin typeface="Arial Narrow"/>
                <a:cs typeface="Arial Narrow"/>
              </a:rPr>
              <a:t> </a:t>
            </a:r>
            <a:r>
              <a:rPr sz="1600" spc="-5" dirty="0">
                <a:solidFill>
                  <a:srgbClr val="282E39"/>
                </a:solidFill>
                <a:latin typeface="Arial Narrow"/>
                <a:cs typeface="Arial Narrow"/>
              </a:rPr>
              <a:t>беру</a:t>
            </a:r>
            <a:endParaRPr sz="1600">
              <a:latin typeface="Arial Narrow"/>
              <a:cs typeface="Arial Narrow"/>
            </a:endParaRPr>
          </a:p>
          <a:p>
            <a:pPr marL="299085" indent="-287020">
              <a:lnSpc>
                <a:spcPct val="100000"/>
              </a:lnSpc>
              <a:spcBef>
                <a:spcPts val="960"/>
              </a:spcBef>
              <a:buFont typeface="Arial"/>
              <a:buChar char="•"/>
              <a:tabLst>
                <a:tab pos="299085" algn="l"/>
                <a:tab pos="299720" algn="l"/>
              </a:tabLst>
            </a:pPr>
            <a:r>
              <a:rPr sz="1600" spc="-5" dirty="0">
                <a:solidFill>
                  <a:srgbClr val="282E39"/>
                </a:solidFill>
                <a:latin typeface="Arial Narrow"/>
                <a:cs typeface="Arial Narrow"/>
              </a:rPr>
              <a:t>Т</a:t>
            </a:r>
            <a:r>
              <a:rPr sz="1600" spc="-5" dirty="0">
                <a:solidFill>
                  <a:srgbClr val="282E39"/>
                </a:solidFill>
                <a:latin typeface="Arial"/>
                <a:cs typeface="Arial"/>
              </a:rPr>
              <a:t>ұ</a:t>
            </a:r>
            <a:r>
              <a:rPr sz="1600" spc="-5" dirty="0">
                <a:solidFill>
                  <a:srgbClr val="282E39"/>
                </a:solidFill>
                <a:latin typeface="Arial Narrow"/>
                <a:cs typeface="Arial Narrow"/>
              </a:rPr>
              <a:t>жырымдарды</a:t>
            </a:r>
            <a:r>
              <a:rPr sz="1600" spc="-35" dirty="0">
                <a:solidFill>
                  <a:srgbClr val="282E39"/>
                </a:solidFill>
                <a:latin typeface="Arial Narrow"/>
                <a:cs typeface="Arial Narrow"/>
              </a:rPr>
              <a:t> </a:t>
            </a:r>
            <a:r>
              <a:rPr sz="1600" spc="-10" dirty="0">
                <a:solidFill>
                  <a:srgbClr val="282E39"/>
                </a:solidFill>
                <a:latin typeface="Arial Narrow"/>
                <a:cs typeface="Arial Narrow"/>
              </a:rPr>
              <a:t>біріктіру</a:t>
            </a:r>
            <a:r>
              <a:rPr sz="1600" spc="-15" dirty="0">
                <a:solidFill>
                  <a:srgbClr val="282E39"/>
                </a:solidFill>
                <a:latin typeface="Arial Narrow"/>
                <a:cs typeface="Arial Narrow"/>
              </a:rPr>
              <a:t> </a:t>
            </a:r>
            <a:r>
              <a:rPr sz="1600" spc="-5" dirty="0">
                <a:solidFill>
                  <a:srgbClr val="282E39"/>
                </a:solidFill>
                <a:latin typeface="Arial Narrow"/>
                <a:cs typeface="Arial Narrow"/>
              </a:rPr>
              <a:t>ж</a:t>
            </a:r>
            <a:r>
              <a:rPr sz="1600" spc="-5" dirty="0">
                <a:solidFill>
                  <a:srgbClr val="282E39"/>
                </a:solidFill>
                <a:latin typeface="Arial"/>
                <a:cs typeface="Arial"/>
              </a:rPr>
              <a:t>ә</a:t>
            </a:r>
            <a:r>
              <a:rPr sz="1600" spc="-5" dirty="0">
                <a:solidFill>
                  <a:srgbClr val="282E39"/>
                </a:solidFill>
                <a:latin typeface="Arial Narrow"/>
                <a:cs typeface="Arial Narrow"/>
              </a:rPr>
              <a:t>не</a:t>
            </a:r>
            <a:r>
              <a:rPr sz="1600" spc="-10" dirty="0">
                <a:solidFill>
                  <a:srgbClr val="282E39"/>
                </a:solidFill>
                <a:latin typeface="Arial Narrow"/>
                <a:cs typeface="Arial Narrow"/>
              </a:rPr>
              <a:t> </a:t>
            </a:r>
            <a:r>
              <a:rPr sz="1600" spc="-5" dirty="0">
                <a:solidFill>
                  <a:srgbClr val="282E39"/>
                </a:solidFill>
                <a:latin typeface="Arial"/>
                <a:cs typeface="Arial"/>
              </a:rPr>
              <a:t>құ</a:t>
            </a:r>
            <a:r>
              <a:rPr sz="1600" spc="-5" dirty="0">
                <a:solidFill>
                  <a:srgbClr val="282E39"/>
                </a:solidFill>
                <a:latin typeface="Arial Narrow"/>
                <a:cs typeface="Arial Narrow"/>
              </a:rPr>
              <a:t>ру</a:t>
            </a:r>
            <a:endParaRPr sz="1600">
              <a:latin typeface="Arial Narrow"/>
              <a:cs typeface="Arial Narrow"/>
            </a:endParaRPr>
          </a:p>
        </p:txBody>
      </p:sp>
      <p:sp>
        <p:nvSpPr>
          <p:cNvPr id="25" name="object 25"/>
          <p:cNvSpPr/>
          <p:nvPr/>
        </p:nvSpPr>
        <p:spPr>
          <a:xfrm>
            <a:off x="6615430" y="4456938"/>
            <a:ext cx="506730" cy="506730"/>
          </a:xfrm>
          <a:custGeom>
            <a:avLst/>
            <a:gdLst/>
            <a:ahLst/>
            <a:cxnLst/>
            <a:rect l="l" t="t" r="r" b="b"/>
            <a:pathLst>
              <a:path w="506729" h="506729">
                <a:moveTo>
                  <a:pt x="253238" y="0"/>
                </a:moveTo>
                <a:lnTo>
                  <a:pt x="207726" y="4076"/>
                </a:lnTo>
                <a:lnTo>
                  <a:pt x="164888" y="15830"/>
                </a:lnTo>
                <a:lnTo>
                  <a:pt x="125438" y="34548"/>
                </a:lnTo>
                <a:lnTo>
                  <a:pt x="90093" y="59516"/>
                </a:lnTo>
                <a:lnTo>
                  <a:pt x="59569" y="90019"/>
                </a:lnTo>
                <a:lnTo>
                  <a:pt x="34581" y="125344"/>
                </a:lnTo>
                <a:lnTo>
                  <a:pt x="15846" y="164777"/>
                </a:lnTo>
                <a:lnTo>
                  <a:pt x="4081" y="207604"/>
                </a:lnTo>
                <a:lnTo>
                  <a:pt x="0" y="253111"/>
                </a:lnTo>
                <a:lnTo>
                  <a:pt x="4081" y="298622"/>
                </a:lnTo>
                <a:lnTo>
                  <a:pt x="15846" y="341460"/>
                </a:lnTo>
                <a:lnTo>
                  <a:pt x="34581" y="380910"/>
                </a:lnTo>
                <a:lnTo>
                  <a:pt x="59569" y="416255"/>
                </a:lnTo>
                <a:lnTo>
                  <a:pt x="90093" y="446779"/>
                </a:lnTo>
                <a:lnTo>
                  <a:pt x="125438" y="471767"/>
                </a:lnTo>
                <a:lnTo>
                  <a:pt x="164888" y="490502"/>
                </a:lnTo>
                <a:lnTo>
                  <a:pt x="207726" y="502267"/>
                </a:lnTo>
                <a:lnTo>
                  <a:pt x="253238" y="506349"/>
                </a:lnTo>
                <a:lnTo>
                  <a:pt x="298744" y="502267"/>
                </a:lnTo>
                <a:lnTo>
                  <a:pt x="341571" y="490502"/>
                </a:lnTo>
                <a:lnTo>
                  <a:pt x="381004" y="471767"/>
                </a:lnTo>
                <a:lnTo>
                  <a:pt x="416329" y="446779"/>
                </a:lnTo>
                <a:lnTo>
                  <a:pt x="446832" y="416255"/>
                </a:lnTo>
                <a:lnTo>
                  <a:pt x="471800" y="380910"/>
                </a:lnTo>
                <a:lnTo>
                  <a:pt x="490518" y="341460"/>
                </a:lnTo>
                <a:lnTo>
                  <a:pt x="502272" y="298622"/>
                </a:lnTo>
                <a:lnTo>
                  <a:pt x="506349" y="253111"/>
                </a:lnTo>
                <a:lnTo>
                  <a:pt x="502272" y="207604"/>
                </a:lnTo>
                <a:lnTo>
                  <a:pt x="490518" y="164777"/>
                </a:lnTo>
                <a:lnTo>
                  <a:pt x="471800" y="125344"/>
                </a:lnTo>
                <a:lnTo>
                  <a:pt x="446832" y="90019"/>
                </a:lnTo>
                <a:lnTo>
                  <a:pt x="416329" y="59516"/>
                </a:lnTo>
                <a:lnTo>
                  <a:pt x="381004" y="34548"/>
                </a:lnTo>
                <a:lnTo>
                  <a:pt x="341571" y="15830"/>
                </a:lnTo>
                <a:lnTo>
                  <a:pt x="298744" y="4076"/>
                </a:lnTo>
                <a:lnTo>
                  <a:pt x="253238" y="0"/>
                </a:lnTo>
                <a:close/>
              </a:path>
            </a:pathLst>
          </a:custGeom>
          <a:solidFill>
            <a:srgbClr val="A4A4A4"/>
          </a:solidFill>
        </p:spPr>
        <p:txBody>
          <a:bodyPr wrap="square" lIns="0" tIns="0" rIns="0" bIns="0" rtlCol="0"/>
          <a:lstStyle/>
          <a:p>
            <a:endParaRPr/>
          </a:p>
        </p:txBody>
      </p:sp>
      <p:sp>
        <p:nvSpPr>
          <p:cNvPr id="26" name="object 26"/>
          <p:cNvSpPr txBox="1"/>
          <p:nvPr/>
        </p:nvSpPr>
        <p:spPr>
          <a:xfrm>
            <a:off x="6804406" y="4556582"/>
            <a:ext cx="205612" cy="300355"/>
          </a:xfrm>
          <a:prstGeom prst="rect">
            <a:avLst/>
          </a:prstGeom>
        </p:spPr>
        <p:txBody>
          <a:bodyPr vert="horz" wrap="square" lIns="0" tIns="12700" rIns="0" bIns="0" rtlCol="0">
            <a:spAutoFit/>
          </a:bodyPr>
          <a:lstStyle/>
          <a:p>
            <a:pPr marL="12700">
              <a:lnSpc>
                <a:spcPct val="100000"/>
              </a:lnSpc>
              <a:spcBef>
                <a:spcPts val="100"/>
              </a:spcBef>
            </a:pPr>
            <a:r>
              <a:rPr lang="kk-KZ" b="1" dirty="0">
                <a:solidFill>
                  <a:srgbClr val="FFFFFF"/>
                </a:solidFill>
                <a:latin typeface="Arial Narrow"/>
                <a:cs typeface="Arial Narrow"/>
              </a:rPr>
              <a:t>3</a:t>
            </a:r>
            <a:endParaRPr sz="1800" dirty="0">
              <a:latin typeface="Arial Narrow"/>
              <a:cs typeface="Arial Narrow"/>
            </a:endParaRPr>
          </a:p>
        </p:txBody>
      </p:sp>
      <p:sp>
        <p:nvSpPr>
          <p:cNvPr id="27" name="object 27"/>
          <p:cNvSpPr txBox="1"/>
          <p:nvPr/>
        </p:nvSpPr>
        <p:spPr>
          <a:xfrm>
            <a:off x="7587488" y="4442586"/>
            <a:ext cx="1769745"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282E39"/>
                </a:solidFill>
                <a:latin typeface="Arial Narrow"/>
                <a:cs typeface="Arial Narrow"/>
              </a:rPr>
              <a:t>Ба</a:t>
            </a:r>
            <a:r>
              <a:rPr sz="1600" b="1" spc="-10" dirty="0">
                <a:solidFill>
                  <a:srgbClr val="282E39"/>
                </a:solidFill>
                <a:latin typeface="Arial"/>
                <a:cs typeface="Arial"/>
              </a:rPr>
              <a:t>ғ</a:t>
            </a:r>
            <a:r>
              <a:rPr sz="1600" b="1" spc="-10" dirty="0">
                <a:solidFill>
                  <a:srgbClr val="282E39"/>
                </a:solidFill>
                <a:latin typeface="Arial Narrow"/>
                <a:cs typeface="Arial Narrow"/>
              </a:rPr>
              <a:t>алау</a:t>
            </a:r>
            <a:r>
              <a:rPr sz="1600" b="1" spc="-15" dirty="0">
                <a:solidFill>
                  <a:srgbClr val="282E39"/>
                </a:solidFill>
                <a:latin typeface="Arial Narrow"/>
                <a:cs typeface="Arial Narrow"/>
              </a:rPr>
              <a:t> </a:t>
            </a:r>
            <a:r>
              <a:rPr sz="1600" b="1" spc="-5" dirty="0">
                <a:solidFill>
                  <a:srgbClr val="282E39"/>
                </a:solidFill>
                <a:latin typeface="Arial Narrow"/>
                <a:cs typeface="Arial Narrow"/>
              </a:rPr>
              <a:t>ж</a:t>
            </a:r>
            <a:r>
              <a:rPr sz="1600" b="1" spc="-5" dirty="0">
                <a:solidFill>
                  <a:srgbClr val="282E39"/>
                </a:solidFill>
                <a:latin typeface="Arial"/>
                <a:cs typeface="Arial"/>
              </a:rPr>
              <a:t>ә</a:t>
            </a:r>
            <a:r>
              <a:rPr sz="1600" b="1" spc="-5" dirty="0">
                <a:solidFill>
                  <a:srgbClr val="282E39"/>
                </a:solidFill>
                <a:latin typeface="Arial Narrow"/>
                <a:cs typeface="Arial Narrow"/>
              </a:rPr>
              <a:t>не</a:t>
            </a:r>
            <a:r>
              <a:rPr sz="1600" b="1" spc="-30" dirty="0">
                <a:solidFill>
                  <a:srgbClr val="282E39"/>
                </a:solidFill>
                <a:latin typeface="Arial Narrow"/>
                <a:cs typeface="Arial Narrow"/>
              </a:rPr>
              <a:t> </a:t>
            </a:r>
            <a:r>
              <a:rPr sz="1600" b="1" spc="-5" dirty="0">
                <a:solidFill>
                  <a:srgbClr val="282E39"/>
                </a:solidFill>
                <a:latin typeface="Arial Narrow"/>
                <a:cs typeface="Arial Narrow"/>
              </a:rPr>
              <a:t>ойлау:</a:t>
            </a:r>
            <a:endParaRPr sz="1600">
              <a:latin typeface="Arial Narrow"/>
              <a:cs typeface="Arial Narrow"/>
            </a:endParaRPr>
          </a:p>
        </p:txBody>
      </p:sp>
      <p:sp>
        <p:nvSpPr>
          <p:cNvPr id="28" name="object 28"/>
          <p:cNvSpPr txBox="1"/>
          <p:nvPr/>
        </p:nvSpPr>
        <p:spPr>
          <a:xfrm>
            <a:off x="7621016" y="4797276"/>
            <a:ext cx="3413125" cy="1489075"/>
          </a:xfrm>
          <a:prstGeom prst="rect">
            <a:avLst/>
          </a:prstGeom>
        </p:spPr>
        <p:txBody>
          <a:bodyPr vert="horz" wrap="square" lIns="0" tIns="135255" rIns="0" bIns="0" rtlCol="0">
            <a:spAutoFit/>
          </a:bodyPr>
          <a:lstStyle/>
          <a:p>
            <a:pPr marL="299085" indent="-287020">
              <a:lnSpc>
                <a:spcPct val="100000"/>
              </a:lnSpc>
              <a:spcBef>
                <a:spcPts val="1065"/>
              </a:spcBef>
              <a:buFont typeface="Arial"/>
              <a:buChar char="•"/>
              <a:tabLst>
                <a:tab pos="299085" algn="l"/>
                <a:tab pos="299720" algn="l"/>
              </a:tabLst>
            </a:pPr>
            <a:r>
              <a:rPr sz="1600" spc="-5" dirty="0">
                <a:solidFill>
                  <a:srgbClr val="282E39"/>
                </a:solidFill>
                <a:latin typeface="Arial Narrow"/>
                <a:cs typeface="Arial Narrow"/>
              </a:rPr>
              <a:t>Сапа</a:t>
            </a:r>
            <a:r>
              <a:rPr sz="1600" spc="-15" dirty="0">
                <a:solidFill>
                  <a:srgbClr val="282E39"/>
                </a:solidFill>
                <a:latin typeface="Arial Narrow"/>
                <a:cs typeface="Arial Narrow"/>
              </a:rPr>
              <a:t> </a:t>
            </a:r>
            <a:r>
              <a:rPr sz="1600" spc="-5" dirty="0">
                <a:solidFill>
                  <a:srgbClr val="282E39"/>
                </a:solidFill>
                <a:latin typeface="Arial Narrow"/>
                <a:cs typeface="Arial Narrow"/>
              </a:rPr>
              <a:t>мен</a:t>
            </a:r>
            <a:r>
              <a:rPr sz="1600" spc="-20" dirty="0">
                <a:solidFill>
                  <a:srgbClr val="282E39"/>
                </a:solidFill>
                <a:latin typeface="Arial Narrow"/>
                <a:cs typeface="Arial Narrow"/>
              </a:rPr>
              <a:t> </a:t>
            </a:r>
            <a:r>
              <a:rPr sz="1600" spc="-5" dirty="0">
                <a:solidFill>
                  <a:srgbClr val="282E39"/>
                </a:solidFill>
                <a:latin typeface="Arial Narrow"/>
                <a:cs typeface="Arial Narrow"/>
              </a:rPr>
              <a:t>шынайылы</a:t>
            </a:r>
            <a:r>
              <a:rPr sz="1600" spc="-5" dirty="0">
                <a:solidFill>
                  <a:srgbClr val="282E39"/>
                </a:solidFill>
                <a:latin typeface="Arial"/>
                <a:cs typeface="Arial"/>
              </a:rPr>
              <a:t>қ</a:t>
            </a:r>
            <a:r>
              <a:rPr sz="1600" spc="-5" dirty="0">
                <a:solidFill>
                  <a:srgbClr val="282E39"/>
                </a:solidFill>
                <a:latin typeface="Arial Narrow"/>
                <a:cs typeface="Arial Narrow"/>
              </a:rPr>
              <a:t>ты</a:t>
            </a:r>
            <a:r>
              <a:rPr sz="1600" spc="-20" dirty="0">
                <a:solidFill>
                  <a:srgbClr val="282E39"/>
                </a:solidFill>
                <a:latin typeface="Arial Narrow"/>
                <a:cs typeface="Arial Narrow"/>
              </a:rPr>
              <a:t> </a:t>
            </a:r>
            <a:r>
              <a:rPr sz="1600" spc="-5" dirty="0">
                <a:solidFill>
                  <a:srgbClr val="282E39"/>
                </a:solidFill>
                <a:latin typeface="Arial Narrow"/>
                <a:cs typeface="Arial Narrow"/>
              </a:rPr>
              <a:t>ба</a:t>
            </a:r>
            <a:r>
              <a:rPr sz="1600" spc="-5" dirty="0">
                <a:solidFill>
                  <a:srgbClr val="282E39"/>
                </a:solidFill>
                <a:latin typeface="Arial"/>
                <a:cs typeface="Arial"/>
              </a:rPr>
              <a:t>ғ</a:t>
            </a:r>
            <a:r>
              <a:rPr sz="1600" spc="-5" dirty="0">
                <a:solidFill>
                  <a:srgbClr val="282E39"/>
                </a:solidFill>
                <a:latin typeface="Arial Narrow"/>
                <a:cs typeface="Arial Narrow"/>
              </a:rPr>
              <a:t>алау</a:t>
            </a:r>
            <a:endParaRPr sz="1600">
              <a:latin typeface="Arial Narrow"/>
              <a:cs typeface="Arial Narrow"/>
            </a:endParaRPr>
          </a:p>
          <a:p>
            <a:pPr marL="344805" indent="-332740">
              <a:lnSpc>
                <a:spcPct val="100000"/>
              </a:lnSpc>
              <a:spcBef>
                <a:spcPts val="960"/>
              </a:spcBef>
              <a:buFont typeface="Arial"/>
              <a:buChar char="•"/>
              <a:tabLst>
                <a:tab pos="344805" algn="l"/>
                <a:tab pos="345440" algn="l"/>
              </a:tabLst>
            </a:pPr>
            <a:r>
              <a:rPr sz="1600" spc="-5" dirty="0">
                <a:solidFill>
                  <a:srgbClr val="282E39"/>
                </a:solidFill>
                <a:latin typeface="Arial Narrow"/>
                <a:cs typeface="Arial Narrow"/>
              </a:rPr>
              <a:t>Мазм</a:t>
            </a:r>
            <a:r>
              <a:rPr sz="1600" spc="-5" dirty="0">
                <a:solidFill>
                  <a:srgbClr val="282E39"/>
                </a:solidFill>
                <a:latin typeface="Arial"/>
                <a:cs typeface="Arial"/>
              </a:rPr>
              <a:t>ұ</a:t>
            </a:r>
            <a:r>
              <a:rPr sz="1600" spc="-5" dirty="0">
                <a:solidFill>
                  <a:srgbClr val="282E39"/>
                </a:solidFill>
                <a:latin typeface="Arial Narrow"/>
                <a:cs typeface="Arial Narrow"/>
              </a:rPr>
              <a:t>ны</a:t>
            </a:r>
            <a:r>
              <a:rPr sz="1600" spc="-20" dirty="0">
                <a:solidFill>
                  <a:srgbClr val="282E39"/>
                </a:solidFill>
                <a:latin typeface="Arial Narrow"/>
                <a:cs typeface="Arial Narrow"/>
              </a:rPr>
              <a:t> </a:t>
            </a:r>
            <a:r>
              <a:rPr sz="1600" spc="-5" dirty="0">
                <a:solidFill>
                  <a:srgbClr val="282E39"/>
                </a:solidFill>
                <a:latin typeface="Arial Narrow"/>
                <a:cs typeface="Arial Narrow"/>
              </a:rPr>
              <a:t>мен</a:t>
            </a:r>
            <a:r>
              <a:rPr sz="1600" spc="-10" dirty="0">
                <a:solidFill>
                  <a:srgbClr val="282E39"/>
                </a:solidFill>
                <a:latin typeface="Arial Narrow"/>
                <a:cs typeface="Arial Narrow"/>
              </a:rPr>
              <a:t> </a:t>
            </a:r>
            <a:r>
              <a:rPr sz="1600" spc="-5" dirty="0">
                <a:solidFill>
                  <a:srgbClr val="282E39"/>
                </a:solidFill>
                <a:latin typeface="Arial Narrow"/>
                <a:cs typeface="Arial Narrow"/>
              </a:rPr>
              <a:t>нысаны</a:t>
            </a:r>
            <a:r>
              <a:rPr sz="1600" dirty="0">
                <a:solidFill>
                  <a:srgbClr val="282E39"/>
                </a:solidFill>
                <a:latin typeface="Arial Narrow"/>
                <a:cs typeface="Arial Narrow"/>
              </a:rPr>
              <a:t> </a:t>
            </a:r>
            <a:r>
              <a:rPr sz="1600" spc="-5" dirty="0">
                <a:solidFill>
                  <a:srgbClr val="282E39"/>
                </a:solidFill>
                <a:latin typeface="Arial Narrow"/>
                <a:cs typeface="Arial Narrow"/>
              </a:rPr>
              <a:t>туралы</a:t>
            </a:r>
            <a:r>
              <a:rPr sz="1600" spc="-20" dirty="0">
                <a:solidFill>
                  <a:srgbClr val="282E39"/>
                </a:solidFill>
                <a:latin typeface="Arial Narrow"/>
                <a:cs typeface="Arial Narrow"/>
              </a:rPr>
              <a:t> </a:t>
            </a:r>
            <a:r>
              <a:rPr sz="1600" spc="-5" dirty="0">
                <a:solidFill>
                  <a:srgbClr val="282E39"/>
                </a:solidFill>
                <a:latin typeface="Arial Narrow"/>
                <a:cs typeface="Arial Narrow"/>
              </a:rPr>
              <a:t>ойлау</a:t>
            </a:r>
            <a:endParaRPr sz="1600">
              <a:latin typeface="Arial Narrow"/>
              <a:cs typeface="Arial Narrow"/>
            </a:endParaRPr>
          </a:p>
          <a:p>
            <a:pPr marL="299085" marR="5080" indent="-287020">
              <a:lnSpc>
                <a:spcPct val="150000"/>
              </a:lnSpc>
              <a:buChar char="•"/>
              <a:tabLst>
                <a:tab pos="299085" algn="l"/>
                <a:tab pos="299720" algn="l"/>
                <a:tab pos="1706880" algn="l"/>
                <a:tab pos="2751455" algn="l"/>
              </a:tabLst>
            </a:pPr>
            <a:r>
              <a:rPr sz="1600" spc="-15" dirty="0">
                <a:solidFill>
                  <a:srgbClr val="282E39"/>
                </a:solidFill>
                <a:latin typeface="Arial"/>
                <a:cs typeface="Arial"/>
              </a:rPr>
              <a:t>Қ</a:t>
            </a:r>
            <a:r>
              <a:rPr sz="1600" spc="-10" dirty="0">
                <a:solidFill>
                  <a:srgbClr val="282E39"/>
                </a:solidFill>
                <a:latin typeface="Arial Narrow"/>
                <a:cs typeface="Arial Narrow"/>
              </a:rPr>
              <a:t>а</a:t>
            </a:r>
            <a:r>
              <a:rPr sz="1600" dirty="0">
                <a:solidFill>
                  <a:srgbClr val="282E39"/>
                </a:solidFill>
                <a:latin typeface="Arial Narrow"/>
                <a:cs typeface="Arial Narrow"/>
              </a:rPr>
              <a:t>р</a:t>
            </a:r>
            <a:r>
              <a:rPr sz="1600" spc="-10" dirty="0">
                <a:solidFill>
                  <a:srgbClr val="282E39"/>
                </a:solidFill>
                <a:latin typeface="Arial Narrow"/>
                <a:cs typeface="Arial Narrow"/>
              </a:rPr>
              <a:t>ам</a:t>
            </a:r>
            <a:r>
              <a:rPr sz="1600" spc="5" dirty="0">
                <a:solidFill>
                  <a:srgbClr val="282E39"/>
                </a:solidFill>
                <a:latin typeface="Arial Narrow"/>
                <a:cs typeface="Arial Narrow"/>
              </a:rPr>
              <a:t>а</a:t>
            </a:r>
            <a:r>
              <a:rPr sz="1600" spc="-10" dirty="0">
                <a:solidFill>
                  <a:srgbClr val="282E39"/>
                </a:solidFill>
                <a:latin typeface="Arial Narrow"/>
                <a:cs typeface="Arial Narrow"/>
              </a:rPr>
              <a:t>-</a:t>
            </a:r>
            <a:r>
              <a:rPr sz="1600" spc="-10" dirty="0">
                <a:solidFill>
                  <a:srgbClr val="282E39"/>
                </a:solidFill>
                <a:latin typeface="Arial"/>
                <a:cs typeface="Arial"/>
              </a:rPr>
              <a:t>қ</a:t>
            </a:r>
            <a:r>
              <a:rPr sz="1600" spc="-15" dirty="0">
                <a:solidFill>
                  <a:srgbClr val="282E39"/>
                </a:solidFill>
                <a:latin typeface="Arial Narrow"/>
                <a:cs typeface="Arial Narrow"/>
              </a:rPr>
              <a:t>а</a:t>
            </a:r>
            <a:r>
              <a:rPr sz="1600" spc="-10" dirty="0">
                <a:solidFill>
                  <a:srgbClr val="282E39"/>
                </a:solidFill>
                <a:latin typeface="Arial Narrow"/>
                <a:cs typeface="Arial Narrow"/>
              </a:rPr>
              <a:t>йш</a:t>
            </a:r>
            <a:r>
              <a:rPr sz="1600" spc="-5" dirty="0">
                <a:solidFill>
                  <a:srgbClr val="282E39"/>
                </a:solidFill>
                <a:latin typeface="Arial Narrow"/>
                <a:cs typeface="Arial Narrow"/>
              </a:rPr>
              <a:t>ы</a:t>
            </a:r>
            <a:r>
              <a:rPr sz="1600" dirty="0">
                <a:solidFill>
                  <a:srgbClr val="282E39"/>
                </a:solidFill>
                <a:latin typeface="Arial Narrow"/>
                <a:cs typeface="Arial Narrow"/>
              </a:rPr>
              <a:t>	</a:t>
            </a:r>
            <a:r>
              <a:rPr sz="1600" spc="-15" dirty="0">
                <a:solidFill>
                  <a:srgbClr val="282E39"/>
                </a:solidFill>
                <a:latin typeface="Arial Narrow"/>
                <a:cs typeface="Arial Narrow"/>
              </a:rPr>
              <a:t>а</a:t>
            </a:r>
            <a:r>
              <a:rPr sz="1600" spc="-10" dirty="0">
                <a:solidFill>
                  <a:srgbClr val="282E39"/>
                </a:solidFill>
                <a:latin typeface="Arial"/>
                <a:cs typeface="Arial"/>
              </a:rPr>
              <a:t>қ</a:t>
            </a:r>
            <a:r>
              <a:rPr sz="1600" spc="-10" dirty="0">
                <a:solidFill>
                  <a:srgbClr val="282E39"/>
                </a:solidFill>
                <a:latin typeface="Arial Narrow"/>
                <a:cs typeface="Arial Narrow"/>
              </a:rPr>
              <a:t>па</a:t>
            </a:r>
            <a:r>
              <a:rPr sz="1600" dirty="0">
                <a:solidFill>
                  <a:srgbClr val="282E39"/>
                </a:solidFill>
                <a:latin typeface="Arial Narrow"/>
                <a:cs typeface="Arial Narrow"/>
              </a:rPr>
              <a:t>р</a:t>
            </a:r>
            <a:r>
              <a:rPr sz="1600" spc="-10" dirty="0">
                <a:solidFill>
                  <a:srgbClr val="282E39"/>
                </a:solidFill>
                <a:latin typeface="Arial Narrow"/>
                <a:cs typeface="Arial Narrow"/>
              </a:rPr>
              <a:t>а</a:t>
            </a:r>
            <a:r>
              <a:rPr sz="1600" spc="-5" dirty="0">
                <a:solidFill>
                  <a:srgbClr val="282E39"/>
                </a:solidFill>
                <a:latin typeface="Arial Narrow"/>
                <a:cs typeface="Arial Narrow"/>
              </a:rPr>
              <a:t>т</a:t>
            </a:r>
            <a:r>
              <a:rPr sz="1600" spc="-10" dirty="0">
                <a:solidFill>
                  <a:srgbClr val="282E39"/>
                </a:solidFill>
                <a:latin typeface="Arial Narrow"/>
                <a:cs typeface="Arial Narrow"/>
              </a:rPr>
              <a:t>т</a:t>
            </a:r>
            <a:r>
              <a:rPr sz="1600" spc="-5" dirty="0">
                <a:solidFill>
                  <a:srgbClr val="282E39"/>
                </a:solidFill>
                <a:latin typeface="Arial Narrow"/>
                <a:cs typeface="Arial Narrow"/>
              </a:rPr>
              <a:t>ы</a:t>
            </a:r>
            <a:r>
              <a:rPr sz="1600" dirty="0">
                <a:solidFill>
                  <a:srgbClr val="282E39"/>
                </a:solidFill>
                <a:latin typeface="Arial Narrow"/>
                <a:cs typeface="Arial Narrow"/>
              </a:rPr>
              <a:t>	</a:t>
            </a:r>
            <a:r>
              <a:rPr sz="1600" spc="-10" dirty="0">
                <a:solidFill>
                  <a:srgbClr val="282E39"/>
                </a:solidFill>
                <a:latin typeface="Arial Narrow"/>
                <a:cs typeface="Arial Narrow"/>
              </a:rPr>
              <a:t>ан</a:t>
            </a:r>
            <a:r>
              <a:rPr sz="1600" spc="-5" dirty="0">
                <a:solidFill>
                  <a:srgbClr val="282E39"/>
                </a:solidFill>
                <a:latin typeface="Arial Narrow"/>
                <a:cs typeface="Arial Narrow"/>
              </a:rPr>
              <a:t>ы</a:t>
            </a:r>
            <a:r>
              <a:rPr sz="1600" spc="-10" dirty="0">
                <a:solidFill>
                  <a:srgbClr val="282E39"/>
                </a:solidFill>
                <a:latin typeface="Arial"/>
                <a:cs typeface="Arial"/>
              </a:rPr>
              <a:t>қ</a:t>
            </a:r>
            <a:r>
              <a:rPr sz="1600" spc="-10" dirty="0">
                <a:solidFill>
                  <a:srgbClr val="282E39"/>
                </a:solidFill>
                <a:latin typeface="Arial Narrow"/>
                <a:cs typeface="Arial Narrow"/>
              </a:rPr>
              <a:t>т</a:t>
            </a:r>
            <a:r>
              <a:rPr sz="1600" spc="-5" dirty="0">
                <a:solidFill>
                  <a:srgbClr val="282E39"/>
                </a:solidFill>
                <a:latin typeface="Arial Narrow"/>
                <a:cs typeface="Arial Narrow"/>
              </a:rPr>
              <a:t>ау  т</a:t>
            </a:r>
            <a:r>
              <a:rPr sz="1600" spc="-5" dirty="0">
                <a:solidFill>
                  <a:srgbClr val="282E39"/>
                </a:solidFill>
                <a:latin typeface="Arial"/>
                <a:cs typeface="Arial"/>
              </a:rPr>
              <a:t>ү</a:t>
            </a:r>
            <a:r>
              <a:rPr sz="1600" spc="-5" dirty="0">
                <a:solidFill>
                  <a:srgbClr val="282E39"/>
                </a:solidFill>
                <a:latin typeface="Arial Narrow"/>
                <a:cs typeface="Arial Narrow"/>
              </a:rPr>
              <a:t>сіндіру</a:t>
            </a:r>
            <a:endParaRPr sz="1600">
              <a:latin typeface="Arial Narrow"/>
              <a:cs typeface="Arial Narrow"/>
            </a:endParaRPr>
          </a:p>
        </p:txBody>
      </p:sp>
      <p:sp>
        <p:nvSpPr>
          <p:cNvPr id="29" name="object 29"/>
          <p:cNvSpPr txBox="1"/>
          <p:nvPr/>
        </p:nvSpPr>
        <p:spPr>
          <a:xfrm>
            <a:off x="11099927" y="5617718"/>
            <a:ext cx="43307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282E39"/>
                </a:solidFill>
                <a:latin typeface="Arial Narrow"/>
                <a:cs typeface="Arial Narrow"/>
              </a:rPr>
              <a:t>ж</a:t>
            </a:r>
            <a:r>
              <a:rPr sz="1600" spc="-5" dirty="0">
                <a:solidFill>
                  <a:srgbClr val="282E39"/>
                </a:solidFill>
                <a:latin typeface="Arial"/>
                <a:cs typeface="Arial"/>
              </a:rPr>
              <a:t>ә</a:t>
            </a:r>
            <a:r>
              <a:rPr sz="1600" spc="-10" dirty="0">
                <a:solidFill>
                  <a:srgbClr val="282E39"/>
                </a:solidFill>
                <a:latin typeface="Arial Narrow"/>
                <a:cs typeface="Arial Narrow"/>
              </a:rPr>
              <a:t>не</a:t>
            </a:r>
            <a:endParaRPr sz="1600" dirty="0">
              <a:latin typeface="Arial Narrow"/>
              <a:cs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1D058F2D-9FC7-4531-855C-BC32CD7C4138}"/>
              </a:ext>
            </a:extLst>
          </p:cNvPr>
          <p:cNvSpPr>
            <a:spLocks noGrp="1"/>
          </p:cNvSpPr>
          <p:nvPr>
            <p:ph type="sldNum" sz="quarter" idx="12"/>
          </p:nvPr>
        </p:nvSpPr>
        <p:spPr/>
        <p:txBody>
          <a:bodyPr/>
          <a:lstStyle/>
          <a:p>
            <a:fld id="{5DEC4DEA-AA9B-43B9-9F69-C643F895B97B}" type="slidenum">
              <a:rPr lang="ru-RU" smtClean="0"/>
              <a:pPr/>
              <a:t>11</a:t>
            </a:fld>
            <a:endParaRPr lang="ru-RU"/>
          </a:p>
        </p:txBody>
      </p:sp>
      <p:graphicFrame>
        <p:nvGraphicFramePr>
          <p:cNvPr id="3" name="Схема 2">
            <a:extLst>
              <a:ext uri="{FF2B5EF4-FFF2-40B4-BE49-F238E27FC236}">
                <a16:creationId xmlns:a16="http://schemas.microsoft.com/office/drawing/2014/main" xmlns="" id="{E42B69AC-FA7A-4B94-9D09-849588A2476C}"/>
              </a:ext>
            </a:extLst>
          </p:cNvPr>
          <p:cNvGraphicFramePr/>
          <p:nvPr>
            <p:extLst>
              <p:ext uri="{D42A27DB-BD31-4B8C-83A1-F6EECF244321}">
                <p14:modId xmlns:p14="http://schemas.microsoft.com/office/powerpoint/2010/main" val="3192583550"/>
              </p:ext>
            </p:extLst>
          </p:nvPr>
        </p:nvGraphicFramePr>
        <p:xfrm>
          <a:off x="744537" y="863070"/>
          <a:ext cx="107235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6F9B36BD-B418-497D-B03A-DAD1B67A6B58}"/>
              </a:ext>
            </a:extLst>
          </p:cNvPr>
          <p:cNvSpPr txBox="1"/>
          <p:nvPr/>
        </p:nvSpPr>
        <p:spPr>
          <a:xfrm>
            <a:off x="4600576" y="305354"/>
            <a:ext cx="3524250" cy="367216"/>
          </a:xfrm>
          <a:prstGeom prst="rect">
            <a:avLst/>
          </a:prstGeom>
          <a:noFill/>
        </p:spPr>
        <p:txBody>
          <a:bodyPr wrap="square">
            <a:spAutoFit/>
          </a:bodyPr>
          <a:lstStyle/>
          <a:p>
            <a:pPr>
              <a:lnSpc>
                <a:spcPct val="107000"/>
              </a:lnSpc>
              <a:spcAft>
                <a:spcPts val="800"/>
              </a:spcAft>
            </a:pPr>
            <a:r>
              <a:rPr lang="ru-RU"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О</a:t>
            </a:r>
            <a:r>
              <a:rPr lang="kk-KZ"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ҚЫЛЫМ </a:t>
            </a:r>
            <a:r>
              <a:rPr lang="ru-RU"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СТРАТЕ</a:t>
            </a:r>
            <a:r>
              <a:rPr lang="kk-KZ"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ГИЯЛАРЫ</a:t>
            </a:r>
            <a:endParaRPr lang="ru-RU"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986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9CC24BBF-518D-45EA-87F5-68955B5C802B}"/>
              </a:ext>
            </a:extLst>
          </p:cNvPr>
          <p:cNvSpPr>
            <a:spLocks noGrp="1"/>
          </p:cNvSpPr>
          <p:nvPr>
            <p:ph type="sldNum" sz="quarter" idx="12"/>
          </p:nvPr>
        </p:nvSpPr>
        <p:spPr/>
        <p:txBody>
          <a:bodyPr/>
          <a:lstStyle/>
          <a:p>
            <a:fld id="{5DEC4DEA-AA9B-43B9-9F69-C643F895B97B}" type="slidenum">
              <a:rPr lang="ru-RU" smtClean="0"/>
              <a:pPr/>
              <a:t>12</a:t>
            </a:fld>
            <a:endParaRPr lang="ru-RU"/>
          </a:p>
        </p:txBody>
      </p:sp>
      <p:sp>
        <p:nvSpPr>
          <p:cNvPr id="4" name="TextBox 3">
            <a:extLst>
              <a:ext uri="{FF2B5EF4-FFF2-40B4-BE49-F238E27FC236}">
                <a16:creationId xmlns:a16="http://schemas.microsoft.com/office/drawing/2014/main" xmlns="" id="{C89250DE-7453-40AD-BD72-6AFD4D551B89}"/>
              </a:ext>
            </a:extLst>
          </p:cNvPr>
          <p:cNvSpPr txBox="1"/>
          <p:nvPr/>
        </p:nvSpPr>
        <p:spPr>
          <a:xfrm>
            <a:off x="4376738" y="979011"/>
            <a:ext cx="3348038" cy="261610"/>
          </a:xfrm>
          <a:prstGeom prst="rect">
            <a:avLst/>
          </a:prstGeom>
          <a:noFill/>
          <a:ln>
            <a:solidFill>
              <a:schemeClr val="accent1">
                <a:lumMod val="75000"/>
              </a:schemeClr>
            </a:solidFill>
          </a:ln>
        </p:spPr>
        <p:txBody>
          <a:bodyPr wrap="square">
            <a:spAutoFit/>
          </a:bodyPr>
          <a:lstStyle/>
          <a:p>
            <a:pPr algn="ctr"/>
            <a:r>
              <a:rPr lang="kk-KZ" sz="1100" b="1" dirty="0">
                <a:effectLst/>
                <a:latin typeface="Times New Roman" panose="02020603050405020304" pitchFamily="18" charset="0"/>
                <a:ea typeface="Calibri" panose="020F0502020204030204" pitchFamily="34" charset="0"/>
              </a:rPr>
              <a:t>  </a:t>
            </a:r>
            <a:r>
              <a:rPr lang="kk-KZ" sz="1100" b="1" dirty="0">
                <a:effectLst/>
                <a:latin typeface="Arial" panose="020B0604020202020204" pitchFamily="34" charset="0"/>
                <a:ea typeface="Calibri" panose="020F0502020204030204" pitchFamily="34" charset="0"/>
                <a:cs typeface="Arial" panose="020B0604020202020204" pitchFamily="34" charset="0"/>
              </a:rPr>
              <a:t>ТҮСІНУДІ БАҚЫЛАУ</a:t>
            </a:r>
            <a:endParaRPr lang="ru-RU" sz="11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F68E725A-77C6-410B-B056-E2F9D5DED271}"/>
              </a:ext>
            </a:extLst>
          </p:cNvPr>
          <p:cNvSpPr txBox="1"/>
          <p:nvPr/>
        </p:nvSpPr>
        <p:spPr>
          <a:xfrm>
            <a:off x="4476092" y="1808163"/>
            <a:ext cx="3248684" cy="261610"/>
          </a:xfrm>
          <a:prstGeom prst="rect">
            <a:avLst/>
          </a:prstGeom>
          <a:noFill/>
          <a:ln>
            <a:solidFill>
              <a:schemeClr val="accent1">
                <a:lumMod val="75000"/>
              </a:schemeClr>
            </a:solidFill>
          </a:ln>
        </p:spPr>
        <p:txBody>
          <a:bodyPr wrap="square">
            <a:spAutoFit/>
          </a:bodyPr>
          <a:lstStyle/>
          <a:p>
            <a:pPr algn="ctr"/>
            <a:r>
              <a:rPr lang="ru-RU" sz="1100" b="1" dirty="0">
                <a:effectLst/>
                <a:latin typeface="Arial" panose="020B0604020202020204" pitchFamily="34" charset="0"/>
                <a:ea typeface="Calibri" panose="020F0502020204030204" pitchFamily="34" charset="0"/>
                <a:cs typeface="Arial" panose="020B0604020202020204" pitchFamily="34" charset="0"/>
              </a:rPr>
              <a:t>  ОЙЛАНУ</a:t>
            </a:r>
            <a:endParaRPr lang="ru-RU" sz="11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D2520EEF-D867-4761-8144-59A30A89DAAB}"/>
              </a:ext>
            </a:extLst>
          </p:cNvPr>
          <p:cNvSpPr txBox="1"/>
          <p:nvPr/>
        </p:nvSpPr>
        <p:spPr>
          <a:xfrm>
            <a:off x="4376738" y="2628522"/>
            <a:ext cx="3348038" cy="261610"/>
          </a:xfrm>
          <a:prstGeom prst="rect">
            <a:avLst/>
          </a:prstGeom>
          <a:noFill/>
          <a:ln>
            <a:solidFill>
              <a:schemeClr val="accent1">
                <a:lumMod val="75000"/>
              </a:schemeClr>
            </a:solidFill>
          </a:ln>
        </p:spPr>
        <p:txBody>
          <a:bodyPr wrap="square">
            <a:spAutoFit/>
          </a:bodyPr>
          <a:lstStyle/>
          <a:p>
            <a:pPr algn="ctr"/>
            <a:r>
              <a:rPr lang="kk-KZ" sz="1100" b="1" dirty="0">
                <a:effectLst/>
                <a:latin typeface="Arial" panose="020B0604020202020204" pitchFamily="34" charset="0"/>
                <a:ea typeface="Calibri" panose="020F0502020204030204" pitchFamily="34" charset="0"/>
                <a:cs typeface="Arial" panose="020B0604020202020204" pitchFamily="34" charset="0"/>
              </a:rPr>
              <a:t>СӨЗДІК ҚОРДЫ ДАМЫТУ</a:t>
            </a:r>
            <a:endParaRPr lang="ru-RU" sz="11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C670BEAF-7D3C-470C-AAE9-927E1C76B81F}"/>
              </a:ext>
            </a:extLst>
          </p:cNvPr>
          <p:cNvSpPr txBox="1"/>
          <p:nvPr/>
        </p:nvSpPr>
        <p:spPr>
          <a:xfrm>
            <a:off x="4476094" y="3452904"/>
            <a:ext cx="3248682" cy="307777"/>
          </a:xfrm>
          <a:prstGeom prst="rect">
            <a:avLst/>
          </a:prstGeom>
          <a:noFill/>
          <a:ln>
            <a:solidFill>
              <a:schemeClr val="accent1">
                <a:lumMod val="75000"/>
              </a:schemeClr>
            </a:solidFill>
          </a:ln>
        </p:spPr>
        <p:txBody>
          <a:bodyPr wrap="square">
            <a:spAutoFit/>
          </a:bodyPr>
          <a:lstStyle/>
          <a:p>
            <a:r>
              <a:rPr lang="kk-KZ" sz="1400" dirty="0">
                <a:effectLst/>
                <a:latin typeface="Arial" panose="020B0604020202020204" pitchFamily="34" charset="0"/>
                <a:ea typeface="Calibri" panose="020F0502020204030204" pitchFamily="34" charset="0"/>
                <a:cs typeface="Arial" panose="020B0604020202020204" pitchFamily="34" charset="0"/>
              </a:rPr>
              <a:t>  </a:t>
            </a:r>
            <a:r>
              <a:rPr lang="kk-KZ" sz="1100" b="1" dirty="0">
                <a:effectLst/>
                <a:latin typeface="Arial" panose="020B0604020202020204" pitchFamily="34" charset="0"/>
                <a:ea typeface="Calibri" panose="020F0502020204030204" pitchFamily="34" charset="0"/>
                <a:cs typeface="Arial" panose="020B0604020202020204" pitchFamily="34" charset="0"/>
              </a:rPr>
              <a:t>СҰРАҚ ҚОЮ ЖӘНЕ СҰРАҚҚА ЖАУАП БЕРУ</a:t>
            </a:r>
            <a:endParaRPr lang="ru-RU" sz="11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B9D95D79-A975-4B4B-AB05-EA1F63772D69}"/>
              </a:ext>
            </a:extLst>
          </p:cNvPr>
          <p:cNvSpPr txBox="1"/>
          <p:nvPr/>
        </p:nvSpPr>
        <p:spPr>
          <a:xfrm>
            <a:off x="4426415" y="4289232"/>
            <a:ext cx="3298361" cy="261610"/>
          </a:xfrm>
          <a:prstGeom prst="rect">
            <a:avLst/>
          </a:prstGeom>
          <a:noFill/>
          <a:ln>
            <a:solidFill>
              <a:schemeClr val="accent1">
                <a:lumMod val="75000"/>
              </a:schemeClr>
            </a:solidFill>
          </a:ln>
        </p:spPr>
        <p:txBody>
          <a:bodyPr wrap="square">
            <a:spAutoFit/>
          </a:bodyPr>
          <a:lstStyle/>
          <a:p>
            <a:pPr algn="ctr"/>
            <a:r>
              <a:rPr lang="kk-KZ" sz="1100" b="1" dirty="0">
                <a:effectLst/>
                <a:latin typeface="Arial" panose="020B0604020202020204" pitchFamily="34" charset="0"/>
                <a:ea typeface="Calibri" panose="020F0502020204030204" pitchFamily="34" charset="0"/>
                <a:cs typeface="Arial" panose="020B0604020202020204" pitchFamily="34" charset="0"/>
              </a:rPr>
              <a:t>НЕГІЗГІ ОЙДЫ АНЫҚТАУ</a:t>
            </a:r>
            <a:endParaRPr lang="ru-RU" sz="11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4F56A63B-EF49-4F58-8652-D9E73A3F60F7}"/>
              </a:ext>
            </a:extLst>
          </p:cNvPr>
          <p:cNvSpPr txBox="1"/>
          <p:nvPr/>
        </p:nvSpPr>
        <p:spPr>
          <a:xfrm>
            <a:off x="8794739" y="976947"/>
            <a:ext cx="3151365" cy="261610"/>
          </a:xfrm>
          <a:prstGeom prst="rect">
            <a:avLst/>
          </a:prstGeom>
          <a:noFill/>
          <a:ln>
            <a:solidFill>
              <a:schemeClr val="accent1">
                <a:lumMod val="75000"/>
              </a:schemeClr>
            </a:solidFill>
          </a:ln>
        </p:spPr>
        <p:txBody>
          <a:bodyPr wrap="square">
            <a:spAutoFit/>
          </a:bodyPr>
          <a:lstStyle/>
          <a:p>
            <a:pPr algn="ctr"/>
            <a:r>
              <a:rPr lang="kk-KZ" sz="1100" b="1" dirty="0">
                <a:effectLst/>
                <a:latin typeface="Arial" panose="020B0604020202020204" pitchFamily="34" charset="0"/>
                <a:ea typeface="Calibri" panose="020F0502020204030204" pitchFamily="34" charset="0"/>
                <a:cs typeface="Arial" panose="020B0604020202020204" pitchFamily="34" charset="0"/>
              </a:rPr>
              <a:t>КЕЙІПКЕРЛЕРДІ ТАЛДАУ</a:t>
            </a:r>
            <a:endParaRPr lang="ru-RU" sz="11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2EA7A1F-8782-4B2D-AB16-396316B6C64F}"/>
              </a:ext>
            </a:extLst>
          </p:cNvPr>
          <p:cNvSpPr txBox="1"/>
          <p:nvPr/>
        </p:nvSpPr>
        <p:spPr>
          <a:xfrm>
            <a:off x="8794739" y="1814514"/>
            <a:ext cx="3153580" cy="261610"/>
          </a:xfrm>
          <a:prstGeom prst="rect">
            <a:avLst/>
          </a:prstGeom>
          <a:noFill/>
          <a:ln>
            <a:solidFill>
              <a:schemeClr val="accent1">
                <a:lumMod val="75000"/>
              </a:schemeClr>
            </a:solidFill>
          </a:ln>
        </p:spPr>
        <p:txBody>
          <a:bodyPr wrap="square">
            <a:spAutoFit/>
          </a:bodyPr>
          <a:lstStyle/>
          <a:p>
            <a:r>
              <a:rPr lang="kk-KZ" sz="1100" b="1" dirty="0">
                <a:effectLst/>
                <a:latin typeface="Arial" panose="020B0604020202020204" pitchFamily="34" charset="0"/>
                <a:ea typeface="Calibri" panose="020F0502020204030204" pitchFamily="34" charset="0"/>
                <a:cs typeface="Arial" panose="020B0604020202020204" pitchFamily="34" charset="0"/>
              </a:rPr>
              <a:t>  ТУЫСТЫҚ ҚАРЫМ-ҚАТЫНАСТЫ ТАЛДАУ</a:t>
            </a:r>
            <a:endParaRPr lang="ru-RU" sz="11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D925CFC-7262-4D09-911B-4724C0DBC03A}"/>
              </a:ext>
            </a:extLst>
          </p:cNvPr>
          <p:cNvSpPr txBox="1"/>
          <p:nvPr/>
        </p:nvSpPr>
        <p:spPr>
          <a:xfrm>
            <a:off x="8880866" y="2652201"/>
            <a:ext cx="3065238" cy="261610"/>
          </a:xfrm>
          <a:prstGeom prst="rect">
            <a:avLst/>
          </a:prstGeom>
          <a:noFill/>
          <a:ln>
            <a:solidFill>
              <a:schemeClr val="accent1">
                <a:lumMod val="75000"/>
              </a:schemeClr>
            </a:solidFill>
          </a:ln>
        </p:spPr>
        <p:txBody>
          <a:bodyPr wrap="square">
            <a:spAutoFit/>
          </a:bodyPr>
          <a:lstStyle/>
          <a:p>
            <a:r>
              <a:rPr lang="kk-KZ" sz="1100" b="1" dirty="0">
                <a:effectLst/>
                <a:latin typeface="Arial" panose="020B0604020202020204" pitchFamily="34" charset="0"/>
                <a:ea typeface="Calibri" panose="020F0502020204030204" pitchFamily="34" charset="0"/>
                <a:cs typeface="Arial" panose="020B0604020202020204" pitchFamily="34" charset="0"/>
              </a:rPr>
              <a:t>   ҚОРЫТЫНДЫ ШЫҒАРУ (INFERRING)</a:t>
            </a:r>
            <a:endParaRPr lang="ru-RU" sz="11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48962098-74DC-4C1D-86ED-0384BC88A5FE}"/>
              </a:ext>
            </a:extLst>
          </p:cNvPr>
          <p:cNvSpPr txBox="1"/>
          <p:nvPr/>
        </p:nvSpPr>
        <p:spPr>
          <a:xfrm>
            <a:off x="8879780" y="3429000"/>
            <a:ext cx="3065237" cy="261610"/>
          </a:xfrm>
          <a:prstGeom prst="rect">
            <a:avLst/>
          </a:prstGeom>
          <a:noFill/>
          <a:ln>
            <a:solidFill>
              <a:schemeClr val="accent1">
                <a:lumMod val="75000"/>
              </a:schemeClr>
            </a:solidFill>
          </a:ln>
        </p:spPr>
        <p:txBody>
          <a:bodyPr wrap="square">
            <a:spAutoFit/>
          </a:bodyPr>
          <a:lstStyle/>
          <a:p>
            <a:pPr algn="ctr"/>
            <a:r>
              <a:rPr lang="kk-KZ" sz="1100" b="1" dirty="0">
                <a:effectLst/>
                <a:latin typeface="Arial" panose="020B0604020202020204" pitchFamily="34" charset="0"/>
                <a:ea typeface="Calibri" panose="020F0502020204030204" pitchFamily="34" charset="0"/>
                <a:cs typeface="Arial" panose="020B0604020202020204" pitchFamily="34" charset="0"/>
              </a:rPr>
              <a:t>ҚОРЫТУ</a:t>
            </a:r>
            <a:endParaRPr lang="ru-RU" sz="11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7EFCD582-48B7-45FA-9FFE-8B9C45BAF814}"/>
              </a:ext>
            </a:extLst>
          </p:cNvPr>
          <p:cNvSpPr txBox="1"/>
          <p:nvPr/>
        </p:nvSpPr>
        <p:spPr>
          <a:xfrm>
            <a:off x="8906772" y="4257340"/>
            <a:ext cx="3011252" cy="261610"/>
          </a:xfrm>
          <a:prstGeom prst="rect">
            <a:avLst/>
          </a:prstGeom>
          <a:noFill/>
          <a:ln>
            <a:solidFill>
              <a:schemeClr val="accent1">
                <a:lumMod val="75000"/>
              </a:schemeClr>
            </a:solidFill>
          </a:ln>
        </p:spPr>
        <p:txBody>
          <a:bodyPr wrap="square">
            <a:spAutoFit/>
          </a:bodyPr>
          <a:lstStyle/>
          <a:p>
            <a:pPr algn="ctr"/>
            <a:r>
              <a:rPr lang="kk-KZ" sz="1100" b="1" dirty="0">
                <a:effectLst/>
                <a:latin typeface="Arial" panose="020B0604020202020204" pitchFamily="34" charset="0"/>
                <a:ea typeface="Calibri" panose="020F0502020204030204" pitchFamily="34" charset="0"/>
                <a:cs typeface="Arial" panose="020B0604020202020204" pitchFamily="34" charset="0"/>
              </a:rPr>
              <a:t> БАҒАЛАУ</a:t>
            </a:r>
            <a:endParaRPr lang="ru-RU" sz="1100" dirty="0">
              <a:latin typeface="Arial" panose="020B06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xmlns="" id="{714F4752-2D9F-4940-968B-8FEC289646A0}"/>
              </a:ext>
            </a:extLst>
          </p:cNvPr>
          <p:cNvSpPr/>
          <p:nvPr/>
        </p:nvSpPr>
        <p:spPr>
          <a:xfrm>
            <a:off x="-13923" y="-35706"/>
            <a:ext cx="3668359" cy="7036581"/>
          </a:xfrm>
          <a:prstGeom prst="rect">
            <a:avLst/>
          </a:prstGeom>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600" dirty="0">
              <a:solidFill>
                <a:schemeClr val="bg1"/>
              </a:solidFill>
            </a:endParaRPr>
          </a:p>
        </p:txBody>
      </p:sp>
      <p:sp>
        <p:nvSpPr>
          <p:cNvPr id="24" name="TextBox 23">
            <a:extLst>
              <a:ext uri="{FF2B5EF4-FFF2-40B4-BE49-F238E27FC236}">
                <a16:creationId xmlns:a16="http://schemas.microsoft.com/office/drawing/2014/main" xmlns="" id="{A7C4CB9C-0C88-4E28-8C8A-6F9C9E907BFB}"/>
              </a:ext>
            </a:extLst>
          </p:cNvPr>
          <p:cNvSpPr txBox="1"/>
          <p:nvPr/>
        </p:nvSpPr>
        <p:spPr>
          <a:xfrm>
            <a:off x="245896" y="2105359"/>
            <a:ext cx="3408539" cy="195149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kk-KZ"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МӘТІНДІ </a:t>
            </a:r>
          </a:p>
          <a:p>
            <a:pPr marL="0" marR="0" lvl="0" indent="0" algn="ctr" defTabSz="914400" rtl="0" eaLnBrk="1" fontAlgn="auto" latinLnBrk="0" hangingPunct="1">
              <a:lnSpc>
                <a:spcPct val="150000"/>
              </a:lnSpc>
              <a:spcBef>
                <a:spcPts val="0"/>
              </a:spcBef>
              <a:spcAft>
                <a:spcPts val="0"/>
              </a:spcAft>
              <a:buClrTx/>
              <a:buSzTx/>
              <a:buFontTx/>
              <a:buNone/>
              <a:tabLst/>
              <a:defRPr/>
            </a:pPr>
            <a:r>
              <a:rPr lang="kk-KZ"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ТҮСІНУ </a:t>
            </a:r>
          </a:p>
          <a:p>
            <a:pPr marL="0" marR="0" lvl="0" indent="0" algn="ctr" defTabSz="914400" rtl="0" eaLnBrk="1" fontAlgn="auto" latinLnBrk="0" hangingPunct="1">
              <a:lnSpc>
                <a:spcPct val="150000"/>
              </a:lnSpc>
              <a:spcBef>
                <a:spcPts val="0"/>
              </a:spcBef>
              <a:spcAft>
                <a:spcPts val="0"/>
              </a:spcAft>
              <a:buClrTx/>
              <a:buSzTx/>
              <a:buFontTx/>
              <a:buNone/>
              <a:tabLst/>
              <a:defRPr/>
            </a:pPr>
            <a:r>
              <a:rPr lang="kk-KZ"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СТРАТЕГИЯЛАРЫ</a:t>
            </a:r>
            <a:endParaRPr lang="ru-RU" sz="2800" b="1" i="0" kern="1200" baseline="0" dirty="0">
              <a:solidFill>
                <a:schemeClr val="bg1"/>
              </a:solidFill>
              <a:effectLst/>
              <a:latin typeface="Arial" panose="020B0604020202020204" pitchFamily="34" charset="0"/>
              <a:cs typeface="Arial" panose="020B0604020202020204" pitchFamily="34" charset="0"/>
            </a:endParaRPr>
          </a:p>
        </p:txBody>
      </p:sp>
      <p:sp>
        <p:nvSpPr>
          <p:cNvPr id="25" name="Овал 24">
            <a:extLst>
              <a:ext uri="{FF2B5EF4-FFF2-40B4-BE49-F238E27FC236}">
                <a16:creationId xmlns:a16="http://schemas.microsoft.com/office/drawing/2014/main" xmlns="" id="{8A3C1AB1-7497-4E20-B732-B9C41DE59856}"/>
              </a:ext>
            </a:extLst>
          </p:cNvPr>
          <p:cNvSpPr/>
          <p:nvPr/>
        </p:nvSpPr>
        <p:spPr>
          <a:xfrm>
            <a:off x="3921137" y="847506"/>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1</a:t>
            </a:r>
          </a:p>
        </p:txBody>
      </p:sp>
      <p:sp>
        <p:nvSpPr>
          <p:cNvPr id="26" name="Овал 25">
            <a:extLst>
              <a:ext uri="{FF2B5EF4-FFF2-40B4-BE49-F238E27FC236}">
                <a16:creationId xmlns:a16="http://schemas.microsoft.com/office/drawing/2014/main" xmlns="" id="{DD74AECB-217C-472C-9707-CCEF9E7C15A4}"/>
              </a:ext>
            </a:extLst>
          </p:cNvPr>
          <p:cNvSpPr/>
          <p:nvPr/>
        </p:nvSpPr>
        <p:spPr>
          <a:xfrm>
            <a:off x="3921137" y="1658823"/>
            <a:ext cx="646331" cy="662349"/>
          </a:xfrm>
          <a:prstGeom prst="ellipse">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2</a:t>
            </a:r>
          </a:p>
        </p:txBody>
      </p:sp>
      <p:sp>
        <p:nvSpPr>
          <p:cNvPr id="27" name="Овал 26">
            <a:extLst>
              <a:ext uri="{FF2B5EF4-FFF2-40B4-BE49-F238E27FC236}">
                <a16:creationId xmlns:a16="http://schemas.microsoft.com/office/drawing/2014/main" xmlns="" id="{AD22CD93-7EFB-4DA5-84DA-B966E1BBA050}"/>
              </a:ext>
            </a:extLst>
          </p:cNvPr>
          <p:cNvSpPr/>
          <p:nvPr/>
        </p:nvSpPr>
        <p:spPr>
          <a:xfrm>
            <a:off x="3910927" y="2470140"/>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3</a:t>
            </a:r>
          </a:p>
        </p:txBody>
      </p:sp>
      <p:sp>
        <p:nvSpPr>
          <p:cNvPr id="28" name="Овал 27">
            <a:extLst>
              <a:ext uri="{FF2B5EF4-FFF2-40B4-BE49-F238E27FC236}">
                <a16:creationId xmlns:a16="http://schemas.microsoft.com/office/drawing/2014/main" xmlns="" id="{1FED1D30-440D-440A-92E8-78051A0BD620}"/>
              </a:ext>
            </a:extLst>
          </p:cNvPr>
          <p:cNvSpPr/>
          <p:nvPr/>
        </p:nvSpPr>
        <p:spPr>
          <a:xfrm>
            <a:off x="3910926" y="3290871"/>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4</a:t>
            </a:r>
          </a:p>
        </p:txBody>
      </p:sp>
      <p:sp>
        <p:nvSpPr>
          <p:cNvPr id="29" name="Овал 28">
            <a:extLst>
              <a:ext uri="{FF2B5EF4-FFF2-40B4-BE49-F238E27FC236}">
                <a16:creationId xmlns:a16="http://schemas.microsoft.com/office/drawing/2014/main" xmlns="" id="{C6B0769E-B512-4B7A-8544-4EA00CC92D6E}"/>
              </a:ext>
            </a:extLst>
          </p:cNvPr>
          <p:cNvSpPr/>
          <p:nvPr/>
        </p:nvSpPr>
        <p:spPr>
          <a:xfrm>
            <a:off x="3910925" y="4111947"/>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5</a:t>
            </a:r>
          </a:p>
        </p:txBody>
      </p:sp>
      <p:sp>
        <p:nvSpPr>
          <p:cNvPr id="30" name="Овал 29">
            <a:extLst>
              <a:ext uri="{FF2B5EF4-FFF2-40B4-BE49-F238E27FC236}">
                <a16:creationId xmlns:a16="http://schemas.microsoft.com/office/drawing/2014/main" xmlns="" id="{99959A85-5D1F-4EB9-A4C8-B1E85A35B3E1}"/>
              </a:ext>
            </a:extLst>
          </p:cNvPr>
          <p:cNvSpPr/>
          <p:nvPr/>
        </p:nvSpPr>
        <p:spPr>
          <a:xfrm>
            <a:off x="8214400" y="799667"/>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6</a:t>
            </a:r>
          </a:p>
        </p:txBody>
      </p:sp>
      <p:sp>
        <p:nvSpPr>
          <p:cNvPr id="31" name="Овал 30">
            <a:extLst>
              <a:ext uri="{FF2B5EF4-FFF2-40B4-BE49-F238E27FC236}">
                <a16:creationId xmlns:a16="http://schemas.microsoft.com/office/drawing/2014/main" xmlns="" id="{DFE1C8C9-375D-402C-B9C4-76BC0BA7E649}"/>
              </a:ext>
            </a:extLst>
          </p:cNvPr>
          <p:cNvSpPr/>
          <p:nvPr/>
        </p:nvSpPr>
        <p:spPr>
          <a:xfrm>
            <a:off x="8233450" y="1644607"/>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7</a:t>
            </a:r>
          </a:p>
        </p:txBody>
      </p:sp>
      <p:sp>
        <p:nvSpPr>
          <p:cNvPr id="32" name="Овал 31">
            <a:extLst>
              <a:ext uri="{FF2B5EF4-FFF2-40B4-BE49-F238E27FC236}">
                <a16:creationId xmlns:a16="http://schemas.microsoft.com/office/drawing/2014/main" xmlns="" id="{F279EB11-ED51-414A-A14A-66D805648C68}"/>
              </a:ext>
            </a:extLst>
          </p:cNvPr>
          <p:cNvSpPr/>
          <p:nvPr/>
        </p:nvSpPr>
        <p:spPr>
          <a:xfrm>
            <a:off x="8287434" y="2468904"/>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8</a:t>
            </a:r>
          </a:p>
        </p:txBody>
      </p:sp>
      <p:sp>
        <p:nvSpPr>
          <p:cNvPr id="33" name="Овал 32">
            <a:extLst>
              <a:ext uri="{FF2B5EF4-FFF2-40B4-BE49-F238E27FC236}">
                <a16:creationId xmlns:a16="http://schemas.microsoft.com/office/drawing/2014/main" xmlns="" id="{CCBAECB2-BEA6-49A4-9F6F-518B3EABAF9D}"/>
              </a:ext>
            </a:extLst>
          </p:cNvPr>
          <p:cNvSpPr/>
          <p:nvPr/>
        </p:nvSpPr>
        <p:spPr>
          <a:xfrm>
            <a:off x="8324807" y="3229881"/>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anose="020B0606020202030204" pitchFamily="34" charset="0"/>
              </a:rPr>
              <a:t>9</a:t>
            </a:r>
          </a:p>
        </p:txBody>
      </p:sp>
      <p:sp>
        <p:nvSpPr>
          <p:cNvPr id="34" name="Овал 33">
            <a:extLst>
              <a:ext uri="{FF2B5EF4-FFF2-40B4-BE49-F238E27FC236}">
                <a16:creationId xmlns:a16="http://schemas.microsoft.com/office/drawing/2014/main" xmlns="" id="{B9CB4DBD-0DB0-45B4-9974-17CA2D73161A}"/>
              </a:ext>
            </a:extLst>
          </p:cNvPr>
          <p:cNvSpPr/>
          <p:nvPr/>
        </p:nvSpPr>
        <p:spPr>
          <a:xfrm>
            <a:off x="8324807" y="4088862"/>
            <a:ext cx="646331" cy="6623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latin typeface="Arial Narrow" panose="020B0606020202030204" pitchFamily="34" charset="0"/>
              </a:rPr>
              <a:t>10</a:t>
            </a:r>
            <a:endParaRPr lang="ru-RU" sz="2000" b="1" dirty="0">
              <a:latin typeface="Arial Narrow" panose="020B0606020202030204" pitchFamily="34" charset="0"/>
            </a:endParaRPr>
          </a:p>
        </p:txBody>
      </p:sp>
    </p:spTree>
    <p:extLst>
      <p:ext uri="{BB962C8B-B14F-4D97-AF65-F5344CB8AC3E}">
        <p14:creationId xmlns:p14="http://schemas.microsoft.com/office/powerpoint/2010/main" val="293102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FDCEB7D3-46D4-4839-8C33-CC187DBB8E6C}"/>
              </a:ext>
            </a:extLst>
          </p:cNvPr>
          <p:cNvSpPr>
            <a:spLocks noGrp="1"/>
          </p:cNvSpPr>
          <p:nvPr>
            <p:ph type="sldNum" sz="quarter" idx="12"/>
          </p:nvPr>
        </p:nvSpPr>
        <p:spPr/>
        <p:txBody>
          <a:bodyPr/>
          <a:lstStyle/>
          <a:p>
            <a:fld id="{5DEC4DEA-AA9B-43B9-9F69-C643F895B97B}" type="slidenum">
              <a:rPr lang="ru-RU" smtClean="0"/>
              <a:pPr/>
              <a:t>13</a:t>
            </a:fld>
            <a:endParaRPr lang="ru-RU"/>
          </a:p>
        </p:txBody>
      </p:sp>
      <p:sp>
        <p:nvSpPr>
          <p:cNvPr id="4" name="TextBox 3">
            <a:extLst>
              <a:ext uri="{FF2B5EF4-FFF2-40B4-BE49-F238E27FC236}">
                <a16:creationId xmlns:a16="http://schemas.microsoft.com/office/drawing/2014/main" xmlns="" id="{822FC26E-33B6-4FB4-8BEF-8A6983FB6E4D}"/>
              </a:ext>
            </a:extLst>
          </p:cNvPr>
          <p:cNvSpPr txBox="1"/>
          <p:nvPr/>
        </p:nvSpPr>
        <p:spPr>
          <a:xfrm>
            <a:off x="359929" y="869695"/>
            <a:ext cx="5647582" cy="3841693"/>
          </a:xfrm>
          <a:prstGeom prst="rect">
            <a:avLst/>
          </a:prstGeom>
          <a:noFill/>
          <a:ln>
            <a:solidFill>
              <a:schemeClr val="accent2">
                <a:lumMod val="75000"/>
              </a:schemeClr>
            </a:solidFill>
          </a:ln>
          <a:effectLst>
            <a:outerShdw blurRad="63500" sx="102000" sy="102000" algn="ctr" rotWithShape="0">
              <a:prstClr val="black">
                <a:alpha val="40000"/>
              </a:prstClr>
            </a:outerShdw>
          </a:effectLst>
        </p:spPr>
        <p:txBody>
          <a:bodyPr wrap="square">
            <a:spAutoFit/>
          </a:bodyPr>
          <a:lstStyle/>
          <a:p>
            <a:pPr lvl="0" algn="just">
              <a:lnSpc>
                <a:spcPct val="115000"/>
              </a:lnSpc>
            </a:pPr>
            <a:r>
              <a:rPr lang="kk-KZ" sz="1800" b="1" dirty="0">
                <a:effectLst/>
                <a:latin typeface="Arial" panose="020B0604020202020204" pitchFamily="34" charset="0"/>
                <a:ea typeface="Calibri" panose="020F0502020204030204" pitchFamily="34" charset="0"/>
                <a:cs typeface="Arial" panose="020B0604020202020204" pitchFamily="34" charset="0"/>
              </a:rPr>
              <a:t>Жұптық талқылау</a:t>
            </a:r>
            <a:r>
              <a:rPr lang="kk-KZ" sz="1800" dirty="0">
                <a:effectLst/>
                <a:latin typeface="Arial" panose="020B0604020202020204" pitchFamily="34" charset="0"/>
                <a:ea typeface="Calibri" panose="020F0502020204030204" pitchFamily="34" charset="0"/>
                <a:cs typeface="Arial" panose="020B0604020202020204" pitchFamily="34" charset="0"/>
              </a:rPr>
              <a:t>:</a:t>
            </a:r>
            <a:r>
              <a:rPr lang="kk-KZ" sz="1800" b="1" dirty="0">
                <a:effectLst/>
                <a:latin typeface="Arial" panose="020B0604020202020204" pitchFamily="34" charset="0"/>
                <a:ea typeface="Calibri" panose="020F0502020204030204" pitchFamily="34" charset="0"/>
                <a:cs typeface="Arial" panose="020B0604020202020204" pitchFamily="34" charset="0"/>
              </a:rPr>
              <a:t> </a:t>
            </a:r>
            <a:r>
              <a:rPr lang="kk-KZ" sz="1800" dirty="0">
                <a:effectLst/>
                <a:latin typeface="Arial" panose="020B0604020202020204" pitchFamily="34" charset="0"/>
                <a:ea typeface="Calibri" panose="020F0502020204030204" pitchFamily="34" charset="0"/>
                <a:cs typeface="Arial" panose="020B0604020202020204" pitchFamily="34" charset="0"/>
              </a:rPr>
              <a:t> </a:t>
            </a:r>
          </a:p>
          <a:p>
            <a:pPr lvl="0" algn="just">
              <a:lnSpc>
                <a:spcPct val="115000"/>
              </a:lnSpc>
            </a:pP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lvl="0" indent="-342900" algn="just">
              <a:lnSpc>
                <a:spcPct val="115000"/>
              </a:lnSpc>
              <a:spcAft>
                <a:spcPts val="600"/>
              </a:spcAft>
              <a:buFont typeface="+mj-lt"/>
              <a:buAutoNum type="arabicPeriod"/>
            </a:pPr>
            <a:r>
              <a:rPr lang="kk-KZ" sz="1800" dirty="0">
                <a:effectLst/>
                <a:latin typeface="Arial" panose="020B0604020202020204" pitchFamily="34" charset="0"/>
                <a:ea typeface="Calibri" panose="020F0502020204030204" pitchFamily="34" charset="0"/>
                <a:cs typeface="Arial" panose="020B0604020202020204" pitchFamily="34" charset="0"/>
              </a:rPr>
              <a:t>PISA зерттеуіндегі </a:t>
            </a:r>
            <a:r>
              <a:rPr lang="kk-KZ"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оқу сауаттылығын бағалауға арналған тапсырмаларда мәтін оқу қандай мақсат пен жағдаятқа негізделеді?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indent="-342900" algn="just">
              <a:lnSpc>
                <a:spcPct val="115000"/>
              </a:lnSpc>
              <a:spcAft>
                <a:spcPts val="600"/>
              </a:spcAft>
              <a:buFont typeface="+mj-lt"/>
              <a:buAutoNum type="arabicPeriod"/>
            </a:pPr>
            <a:r>
              <a:rPr lang="kk-KZ" dirty="0">
                <a:latin typeface="Arial" panose="020B0604020202020204" pitchFamily="34" charset="0"/>
                <a:ea typeface="Calibri" panose="020F0502020204030204" pitchFamily="34" charset="0"/>
                <a:cs typeface="Arial" panose="020B0604020202020204" pitchFamily="34" charset="0"/>
              </a:rPr>
              <a:t>Б</a:t>
            </a:r>
            <a:r>
              <a:rPr lang="kk-KZ" dirty="0">
                <a:effectLst/>
                <a:latin typeface="Arial" panose="020B0604020202020204" pitchFamily="34" charset="0"/>
                <a:ea typeface="Calibri" panose="020F0502020204030204" pitchFamily="34" charset="0"/>
                <a:cs typeface="Arial" panose="020B0604020202020204" pitchFamily="34" charset="0"/>
              </a:rPr>
              <a:t>ілім алушылар</a:t>
            </a:r>
            <a:r>
              <a:rPr lang="kk-KZ"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оқу сауаттылығын қалыптастыру үшін қандай мәтіндерді таңдау қажет?</a:t>
            </a:r>
            <a:r>
              <a:rPr lang="kk-KZ" sz="18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lvl="0" indent="-342900" algn="just">
              <a:lnSpc>
                <a:spcPct val="115000"/>
              </a:lnSpc>
              <a:spcAft>
                <a:spcPts val="600"/>
              </a:spcAft>
              <a:buFont typeface="+mj-lt"/>
              <a:buAutoNum type="arabicPeriod"/>
            </a:pPr>
            <a:r>
              <a:rPr lang="kk-KZ" sz="1800" dirty="0">
                <a:effectLst/>
                <a:latin typeface="Arial" panose="020B0604020202020204" pitchFamily="34" charset="0"/>
                <a:ea typeface="Calibri" panose="020F0502020204030204" pitchFamily="34" charset="0"/>
                <a:cs typeface="Arial" panose="020B0604020202020204" pitchFamily="34" charset="0"/>
              </a:rPr>
              <a:t>Мәтін форматы мен мәтін түрлері қандай?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lvl="0" indent="-342900" algn="just">
              <a:lnSpc>
                <a:spcPct val="115000"/>
              </a:lnSpc>
              <a:spcAft>
                <a:spcPts val="600"/>
              </a:spcAft>
              <a:buFont typeface="+mj-lt"/>
              <a:buAutoNum type="arabicPeriod"/>
            </a:pPr>
            <a:r>
              <a:rPr lang="kk-KZ" sz="1800" dirty="0">
                <a:effectLst/>
                <a:latin typeface="Arial" panose="020B0604020202020204" pitchFamily="34" charset="0"/>
                <a:ea typeface="Calibri" panose="020F0502020204030204" pitchFamily="34" charset="0"/>
                <a:cs typeface="Arial" panose="020B0604020202020204" pitchFamily="34" charset="0"/>
              </a:rPr>
              <a:t>Оқылым барысында қандай когнитивті процесс іске қосылуы тиіс? </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8" name="Picture 4" descr="Упражнение арт-терапии «Одна голова - хорошо, а две - лучше»">
            <a:extLst>
              <a:ext uri="{FF2B5EF4-FFF2-40B4-BE49-F238E27FC236}">
                <a16:creationId xmlns:a16="http://schemas.microsoft.com/office/drawing/2014/main" xmlns="" id="{59019D0C-2782-41C9-AF9E-85F43F43928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16739" y="521623"/>
            <a:ext cx="5315332" cy="4964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xmlns="" id="{8EDBA780-64EE-4D79-ABEA-810E61399A59}"/>
              </a:ext>
            </a:extLst>
          </p:cNvPr>
          <p:cNvSpPr txBox="1"/>
          <p:nvPr/>
        </p:nvSpPr>
        <p:spPr>
          <a:xfrm>
            <a:off x="1563426" y="5209320"/>
            <a:ext cx="3883742" cy="1077218"/>
          </a:xfrm>
          <a:prstGeom prst="rect">
            <a:avLst/>
          </a:prstGeom>
          <a:solidFill>
            <a:schemeClr val="accent2">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k-KZ"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dirty="0">
                <a:latin typeface="Arial" panose="020B0604020202020204" pitchFamily="34" charset="0"/>
                <a:ea typeface="Calibri" panose="020F0502020204030204" pitchFamily="34" charset="0"/>
                <a:cs typeface="Arial" panose="020B0604020202020204" pitchFamily="34" charset="0"/>
              </a:rPr>
              <a:t>ЖҰМЫС ДӘПТЕРІ. </a:t>
            </a:r>
            <a:r>
              <a:rPr lang="kk-KZ" sz="1600" dirty="0">
                <a:effectLst/>
                <a:latin typeface="Arial" panose="020B0604020202020204" pitchFamily="34" charset="0"/>
                <a:ea typeface="Calibri" panose="020F0502020204030204" pitchFamily="34" charset="0"/>
                <a:cs typeface="Arial" panose="020B0604020202020204" pitchFamily="34" charset="0"/>
              </a:rPr>
              <a:t> </a:t>
            </a:r>
            <a:r>
              <a:rPr lang="kk-KZ" sz="1600" dirty="0">
                <a:latin typeface="Arial" panose="020B0604020202020204" pitchFamily="34" charset="0"/>
                <a:ea typeface="Calibri" panose="020F0502020204030204" pitchFamily="34" charset="0"/>
                <a:cs typeface="Arial" panose="020B0604020202020204" pitchFamily="34" charset="0"/>
              </a:rPr>
              <a:t>6</a:t>
            </a:r>
            <a:r>
              <a:rPr lang="kk-KZ" sz="1600" dirty="0">
                <a:effectLst/>
                <a:latin typeface="Arial" panose="020B0604020202020204" pitchFamily="34" charset="0"/>
                <a:ea typeface="Calibri" panose="020F0502020204030204" pitchFamily="34" charset="0"/>
                <a:cs typeface="Arial" panose="020B0604020202020204" pitchFamily="34" charset="0"/>
              </a:rPr>
              <a:t>-КҮН. </a:t>
            </a:r>
          </a:p>
          <a:p>
            <a:pPr algn="ctr"/>
            <a:r>
              <a:rPr lang="kk-KZ" sz="1600" dirty="0">
                <a:latin typeface="Arial" panose="020B0604020202020204" pitchFamily="34" charset="0"/>
                <a:ea typeface="Calibri" panose="020F0502020204030204" pitchFamily="34" charset="0"/>
                <a:cs typeface="Arial" panose="020B0604020202020204" pitchFamily="34" charset="0"/>
              </a:rPr>
              <a:t>1</a:t>
            </a:r>
            <a:r>
              <a:rPr lang="kk-KZ" sz="1600" dirty="0">
                <a:effectLst/>
                <a:latin typeface="Arial" panose="020B0604020202020204" pitchFamily="34" charset="0"/>
                <a:ea typeface="Calibri" panose="020F0502020204030204" pitchFamily="34" charset="0"/>
                <a:cs typeface="Arial" panose="020B0604020202020204" pitchFamily="34" charset="0"/>
              </a:rPr>
              <a:t>-ТАПСЫРМА.</a:t>
            </a: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78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9B249E17-8816-45B2-9E60-B3A8A2B4C06F}"/>
              </a:ext>
            </a:extLst>
          </p:cNvPr>
          <p:cNvSpPr>
            <a:spLocks noGrp="1"/>
          </p:cNvSpPr>
          <p:nvPr>
            <p:ph type="subTitle" idx="1"/>
          </p:nvPr>
        </p:nvSpPr>
        <p:spPr>
          <a:xfrm>
            <a:off x="2109019" y="2072924"/>
            <a:ext cx="7973961" cy="2399461"/>
          </a:xfrm>
        </p:spPr>
        <p:txBody>
          <a:bodyPr>
            <a:normAutofit/>
          </a:bodyPr>
          <a:lstStyle/>
          <a:p>
            <a:pPr algn="ctr">
              <a:lnSpc>
                <a:spcPct val="107000"/>
              </a:lnSpc>
              <a:spcAft>
                <a:spcPts val="800"/>
              </a:spcAft>
            </a:pPr>
            <a:endParaRPr lang="kk-KZ" sz="18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kk-KZ" b="1" dirty="0">
                <a:effectLst/>
                <a:latin typeface="Arial" panose="020B0604020202020204" pitchFamily="34" charset="0"/>
                <a:ea typeface="Times New Roman" panose="02020603050405020304" pitchFamily="18" charset="0"/>
                <a:cs typeface="Arial" panose="020B0604020202020204" pitchFamily="34" charset="0"/>
              </a:rPr>
              <a:t>PISA ЗЕРТТЕУІНДЕГІ ОҚУ САУАТТЫЛЫҒЫНЫҢ ЖЕТІСТІК ДЕҢГЕЙЛЕРІНЕ СӘЙКЕС ТАПСЫРМА ТҮРЛЕРІ</a:t>
            </a:r>
            <a:endParaRPr lang="ru-RU" b="1" dirty="0">
              <a:effectLst/>
              <a:latin typeface="Arial" panose="020B0604020202020204" pitchFamily="34" charset="0"/>
              <a:ea typeface="Calibri" panose="020F0502020204030204" pitchFamily="34" charset="0"/>
              <a:cs typeface="Arial" panose="020B0604020202020204" pitchFamily="34" charset="0"/>
            </a:endParaRPr>
          </a:p>
          <a:p>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57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0274" y="1928178"/>
            <a:ext cx="3222625" cy="3121660"/>
          </a:xfrm>
          <a:prstGeom prst="rect">
            <a:avLst/>
          </a:prstGeom>
          <a:solidFill>
            <a:srgbClr val="FFC000">
              <a:alpha val="19999"/>
            </a:srgbClr>
          </a:solidFill>
        </p:spPr>
        <p:txBody>
          <a:bodyPr vert="horz" wrap="square" lIns="0" tIns="99060" rIns="0" bIns="0" rtlCol="0">
            <a:spAutoFit/>
          </a:bodyPr>
          <a:lstStyle/>
          <a:p>
            <a:pPr marL="91440" algn="just">
              <a:lnSpc>
                <a:spcPct val="100000"/>
              </a:lnSpc>
              <a:spcBef>
                <a:spcPts val="780"/>
              </a:spcBef>
            </a:pPr>
            <a:r>
              <a:rPr b="1" spc="-5" dirty="0">
                <a:latin typeface="Arial Narrow"/>
                <a:cs typeface="Arial" panose="020B0604020202020204" pitchFamily="34" charset="0"/>
              </a:rPr>
              <a:t>Де</a:t>
            </a:r>
            <a:r>
              <a:rPr b="1" spc="-5" dirty="0">
                <a:latin typeface="Arial"/>
                <a:cs typeface="Arial"/>
              </a:rPr>
              <a:t>ң</a:t>
            </a:r>
            <a:r>
              <a:rPr b="1" spc="-5" dirty="0">
                <a:latin typeface="Arial Narrow"/>
                <a:cs typeface="Arial" panose="020B0604020202020204" pitchFamily="34" charset="0"/>
              </a:rPr>
              <a:t>гей</a:t>
            </a:r>
            <a:r>
              <a:rPr b="1" spc="-10" dirty="0">
                <a:latin typeface="Arial Narrow"/>
                <a:cs typeface="Arial" panose="020B0604020202020204" pitchFamily="34" charset="0"/>
              </a:rPr>
              <a:t> сипаттамасы:</a:t>
            </a:r>
            <a:endParaRPr dirty="0">
              <a:latin typeface="Arial Narrow"/>
              <a:cs typeface="Arial" panose="020B0604020202020204" pitchFamily="34" charset="0"/>
            </a:endParaRPr>
          </a:p>
          <a:p>
            <a:pPr marL="377825" marR="83820" indent="-287020" algn="just">
              <a:lnSpc>
                <a:spcPct val="100000"/>
              </a:lnSpc>
              <a:buFont typeface="Arial"/>
              <a:buChar char="•"/>
              <a:tabLst>
                <a:tab pos="378460" algn="l"/>
              </a:tabLst>
            </a:pPr>
            <a:r>
              <a:rPr spc="-5" dirty="0">
                <a:latin typeface="Arial Narrow"/>
                <a:cs typeface="Arial" panose="020B0604020202020204" pitchFamily="34" charset="0"/>
              </a:rPr>
              <a:t>м</a:t>
            </a:r>
            <a:r>
              <a:rPr spc="-5" dirty="0">
                <a:latin typeface="Arial"/>
                <a:cs typeface="Arial"/>
              </a:rPr>
              <a:t>ә</a:t>
            </a:r>
            <a:r>
              <a:rPr spc="-5" dirty="0">
                <a:latin typeface="Arial Narrow"/>
                <a:cs typeface="Arial" panose="020B0604020202020204" pitchFamily="34" charset="0"/>
              </a:rPr>
              <a:t>тін</a:t>
            </a:r>
            <a:r>
              <a:rPr dirty="0">
                <a:latin typeface="Arial Narrow"/>
                <a:cs typeface="Arial" panose="020B0604020202020204" pitchFamily="34" charset="0"/>
              </a:rPr>
              <a:t> мазм</a:t>
            </a:r>
            <a:r>
              <a:rPr dirty="0">
                <a:latin typeface="Arial"/>
                <a:cs typeface="Arial"/>
              </a:rPr>
              <a:t>ұ</a:t>
            </a:r>
            <a:r>
              <a:rPr dirty="0">
                <a:latin typeface="Arial Narrow"/>
                <a:cs typeface="Arial" panose="020B0604020202020204" pitchFamily="34" charset="0"/>
              </a:rPr>
              <a:t>ны</a:t>
            </a:r>
            <a:r>
              <a:rPr spc="5" dirty="0">
                <a:latin typeface="Arial Narrow"/>
                <a:cs typeface="Arial" panose="020B0604020202020204" pitchFamily="34" charset="0"/>
              </a:rPr>
              <a:t> </a:t>
            </a:r>
            <a:r>
              <a:rPr dirty="0">
                <a:latin typeface="Arial Narrow"/>
                <a:cs typeface="Arial" panose="020B0604020202020204" pitchFamily="34" charset="0"/>
              </a:rPr>
              <a:t>мен</a:t>
            </a:r>
            <a:r>
              <a:rPr spc="5" dirty="0">
                <a:latin typeface="Arial Narrow"/>
                <a:cs typeface="Arial" panose="020B0604020202020204" pitchFamily="34" charset="0"/>
              </a:rPr>
              <a:t> </a:t>
            </a:r>
            <a:r>
              <a:rPr dirty="0">
                <a:latin typeface="Arial Narrow"/>
                <a:cs typeface="Arial" panose="020B0604020202020204" pitchFamily="34" charset="0"/>
              </a:rPr>
              <a:t>жалпы</a:t>
            </a:r>
            <a:r>
              <a:rPr dirty="0">
                <a:latin typeface="Arial"/>
                <a:cs typeface="Arial"/>
              </a:rPr>
              <a:t>ғ</a:t>
            </a:r>
            <a:r>
              <a:rPr dirty="0">
                <a:latin typeface="Arial Narrow"/>
                <a:cs typeface="Arial" panose="020B0604020202020204" pitchFamily="34" charset="0"/>
              </a:rPr>
              <a:t>а </a:t>
            </a:r>
            <a:r>
              <a:rPr spc="-400" dirty="0">
                <a:latin typeface="Arial Narrow"/>
                <a:cs typeface="Arial" panose="020B0604020202020204" pitchFamily="34" charset="0"/>
              </a:rPr>
              <a:t> </a:t>
            </a:r>
            <a:r>
              <a:rPr spc="-5" dirty="0">
                <a:latin typeface="Arial Narrow"/>
                <a:cs typeface="Arial" panose="020B0604020202020204" pitchFamily="34" charset="0"/>
              </a:rPr>
              <a:t>т</a:t>
            </a:r>
            <a:r>
              <a:rPr spc="-5" dirty="0">
                <a:latin typeface="Arial"/>
                <a:cs typeface="Arial"/>
              </a:rPr>
              <a:t>ү</a:t>
            </a:r>
            <a:r>
              <a:rPr spc="-5" dirty="0">
                <a:latin typeface="Arial Narrow"/>
                <a:cs typeface="Arial" panose="020B0604020202020204" pitchFamily="34" charset="0"/>
              </a:rPr>
              <a:t>сінікті </a:t>
            </a:r>
            <a:r>
              <a:rPr dirty="0">
                <a:latin typeface="Arial Narrow"/>
                <a:cs typeface="Arial" panose="020B0604020202020204" pitchFamily="34" charset="0"/>
              </a:rPr>
              <a:t>к</a:t>
            </a:r>
            <a:r>
              <a:rPr dirty="0">
                <a:latin typeface="Arial"/>
                <a:cs typeface="Arial"/>
              </a:rPr>
              <a:t>ү</a:t>
            </a:r>
            <a:r>
              <a:rPr dirty="0">
                <a:latin typeface="Arial Narrow"/>
                <a:cs typeface="Arial" panose="020B0604020202020204" pitchFamily="34" charset="0"/>
              </a:rPr>
              <a:t>нделікті т</a:t>
            </a:r>
            <a:r>
              <a:rPr dirty="0">
                <a:latin typeface="Arial"/>
                <a:cs typeface="Arial"/>
              </a:rPr>
              <a:t>ұ</a:t>
            </a:r>
            <a:r>
              <a:rPr dirty="0">
                <a:latin typeface="Arial Narrow"/>
                <a:cs typeface="Arial" panose="020B0604020202020204" pitchFamily="34" charset="0"/>
              </a:rPr>
              <a:t>рмыста</a:t>
            </a:r>
            <a:r>
              <a:rPr dirty="0">
                <a:latin typeface="Arial"/>
                <a:cs typeface="Arial"/>
              </a:rPr>
              <a:t>ғ</a:t>
            </a:r>
            <a:r>
              <a:rPr dirty="0">
                <a:latin typeface="Arial Narrow"/>
                <a:cs typeface="Arial" panose="020B0604020202020204" pitchFamily="34" charset="0"/>
              </a:rPr>
              <a:t>ы </a:t>
            </a:r>
            <a:r>
              <a:rPr spc="-405" dirty="0">
                <a:latin typeface="Arial Narrow"/>
                <a:cs typeface="Arial" panose="020B0604020202020204" pitchFamily="34" charset="0"/>
              </a:rPr>
              <a:t> </a:t>
            </a:r>
            <a:r>
              <a:rPr spc="-5" dirty="0">
                <a:latin typeface="Arial Narrow"/>
                <a:cs typeface="Arial" panose="020B0604020202020204" pitchFamily="34" charset="0"/>
              </a:rPr>
              <a:t>т</a:t>
            </a:r>
            <a:r>
              <a:rPr spc="-5" dirty="0">
                <a:latin typeface="Arial"/>
                <a:cs typeface="Arial"/>
              </a:rPr>
              <a:t>ә</a:t>
            </a:r>
            <a:r>
              <a:rPr spc="-5" dirty="0">
                <a:latin typeface="Arial Narrow"/>
                <a:cs typeface="Arial" panose="020B0604020202020204" pitchFamily="34" charset="0"/>
              </a:rPr>
              <a:t>жірибе</a:t>
            </a:r>
            <a:r>
              <a:rPr spc="35" dirty="0">
                <a:latin typeface="Arial Narrow"/>
                <a:cs typeface="Arial" panose="020B0604020202020204" pitchFamily="34" charset="0"/>
              </a:rPr>
              <a:t> </a:t>
            </a:r>
            <a:r>
              <a:rPr spc="-5" dirty="0">
                <a:latin typeface="Arial Narrow"/>
                <a:cs typeface="Arial" panose="020B0604020202020204" pitchFamily="34" charset="0"/>
              </a:rPr>
              <a:t>(білім)</a:t>
            </a:r>
            <a:r>
              <a:rPr spc="30" dirty="0">
                <a:latin typeface="Arial Narrow"/>
                <a:cs typeface="Arial" panose="020B0604020202020204" pitchFamily="34" charset="0"/>
              </a:rPr>
              <a:t> </a:t>
            </a:r>
            <a:r>
              <a:rPr spc="-5" dirty="0">
                <a:latin typeface="Arial Narrow"/>
                <a:cs typeface="Arial" panose="020B0604020202020204" pitchFamily="34" charset="0"/>
              </a:rPr>
              <a:t>арасында</a:t>
            </a:r>
            <a:endParaRPr dirty="0">
              <a:latin typeface="Arial Narrow"/>
              <a:cs typeface="Arial" panose="020B0604020202020204" pitchFamily="34" charset="0"/>
            </a:endParaRPr>
          </a:p>
          <a:p>
            <a:pPr marL="377825" algn="just">
              <a:lnSpc>
                <a:spcPts val="2155"/>
              </a:lnSpc>
              <a:spcBef>
                <a:spcPts val="15"/>
              </a:spcBef>
            </a:pPr>
            <a:r>
              <a:rPr spc="-5" dirty="0">
                <a:latin typeface="Arial Narrow"/>
                <a:cs typeface="Arial" panose="020B0604020202020204" pitchFamily="34" charset="0"/>
              </a:rPr>
              <a:t>байланысты</a:t>
            </a:r>
            <a:r>
              <a:rPr dirty="0">
                <a:latin typeface="Arial Narrow"/>
                <a:cs typeface="Arial" panose="020B0604020202020204" pitchFamily="34" charset="0"/>
              </a:rPr>
              <a:t> </a:t>
            </a:r>
            <a:r>
              <a:rPr spc="-5" dirty="0">
                <a:latin typeface="Arial Narrow"/>
                <a:cs typeface="Arial" panose="020B0604020202020204" pitchFamily="34" charset="0"/>
              </a:rPr>
              <a:t>орнату;</a:t>
            </a:r>
            <a:endParaRPr dirty="0">
              <a:latin typeface="Arial Narrow"/>
              <a:cs typeface="Arial" panose="020B0604020202020204" pitchFamily="34" charset="0"/>
            </a:endParaRPr>
          </a:p>
          <a:p>
            <a:pPr marL="434340" marR="84455" indent="-342900" algn="just">
              <a:lnSpc>
                <a:spcPts val="2160"/>
              </a:lnSpc>
              <a:spcBef>
                <a:spcPts val="65"/>
              </a:spcBef>
              <a:buFont typeface="Arial"/>
              <a:buChar char="•"/>
              <a:tabLst>
                <a:tab pos="434975" algn="l"/>
              </a:tabLst>
            </a:pPr>
            <a:r>
              <a:rPr spc="-5" dirty="0">
                <a:latin typeface="Arial Narrow"/>
                <a:cs typeface="Arial" panose="020B0604020202020204" pitchFamily="34" charset="0"/>
              </a:rPr>
              <a:t>м</a:t>
            </a:r>
            <a:r>
              <a:rPr spc="-5" dirty="0">
                <a:latin typeface="Arial"/>
                <a:cs typeface="Arial"/>
              </a:rPr>
              <a:t>ә</a:t>
            </a:r>
            <a:r>
              <a:rPr spc="-5" dirty="0">
                <a:latin typeface="Arial Narrow"/>
                <a:cs typeface="Arial" panose="020B0604020202020204" pitchFamily="34" charset="0"/>
              </a:rPr>
              <a:t>тінні</a:t>
            </a:r>
            <a:r>
              <a:rPr spc="-5" dirty="0">
                <a:latin typeface="Arial"/>
                <a:cs typeface="Arial"/>
              </a:rPr>
              <a:t>ң</a:t>
            </a:r>
            <a:r>
              <a:rPr dirty="0">
                <a:latin typeface="Arial"/>
                <a:cs typeface="Arial"/>
              </a:rPr>
              <a:t> </a:t>
            </a:r>
            <a:r>
              <a:rPr spc="-5" dirty="0">
                <a:latin typeface="Arial Narrow"/>
                <a:cs typeface="Arial" panose="020B0604020202020204" pitchFamily="34" charset="0"/>
              </a:rPr>
              <a:t>басты</a:t>
            </a:r>
            <a:r>
              <a:rPr dirty="0">
                <a:latin typeface="Arial Narrow"/>
                <a:cs typeface="Arial" panose="020B0604020202020204" pitchFamily="34" charset="0"/>
              </a:rPr>
              <a:t> </a:t>
            </a:r>
            <a:r>
              <a:rPr spc="-5" dirty="0">
                <a:latin typeface="Arial Narrow"/>
                <a:cs typeface="Arial" panose="020B0604020202020204" pitchFamily="34" charset="0"/>
              </a:rPr>
              <a:t>та</a:t>
            </a:r>
            <a:r>
              <a:rPr spc="-5" dirty="0">
                <a:latin typeface="Arial"/>
                <a:cs typeface="Arial"/>
              </a:rPr>
              <a:t>қ</a:t>
            </a:r>
            <a:r>
              <a:rPr spc="-5" dirty="0">
                <a:latin typeface="Arial Narrow"/>
                <a:cs typeface="Arial" panose="020B0604020202020204" pitchFamily="34" charset="0"/>
              </a:rPr>
              <a:t>ырыбын, </a:t>
            </a:r>
            <a:r>
              <a:rPr dirty="0">
                <a:latin typeface="Arial Narrow"/>
                <a:cs typeface="Arial" panose="020B0604020202020204" pitchFamily="34" charset="0"/>
              </a:rPr>
              <a:t> </a:t>
            </a:r>
            <a:r>
              <a:rPr spc="-10" dirty="0">
                <a:latin typeface="Arial Narrow"/>
                <a:cs typeface="Arial" panose="020B0604020202020204" pitchFamily="34" charset="0"/>
              </a:rPr>
              <a:t>авторды</a:t>
            </a:r>
            <a:r>
              <a:rPr spc="-10" dirty="0">
                <a:latin typeface="Arial"/>
                <a:cs typeface="Arial"/>
              </a:rPr>
              <a:t>ң</a:t>
            </a:r>
            <a:r>
              <a:rPr spc="-60" dirty="0">
                <a:latin typeface="Arial"/>
                <a:cs typeface="Arial"/>
              </a:rPr>
              <a:t> </a:t>
            </a:r>
            <a:r>
              <a:rPr spc="-5" dirty="0">
                <a:latin typeface="Arial Narrow"/>
                <a:cs typeface="Arial" panose="020B0604020202020204" pitchFamily="34" charset="0"/>
              </a:rPr>
              <a:t>ма</a:t>
            </a:r>
            <a:r>
              <a:rPr spc="-5" dirty="0">
                <a:latin typeface="Arial"/>
                <a:cs typeface="Arial"/>
              </a:rPr>
              <a:t>қ</a:t>
            </a:r>
            <a:r>
              <a:rPr spc="-5" dirty="0">
                <a:latin typeface="Arial Narrow"/>
                <a:cs typeface="Arial" panose="020B0604020202020204" pitchFamily="34" charset="0"/>
              </a:rPr>
              <a:t>сатын аны</a:t>
            </a:r>
            <a:r>
              <a:rPr spc="-5" dirty="0">
                <a:latin typeface="Arial"/>
                <a:cs typeface="Arial"/>
              </a:rPr>
              <a:t>қ</a:t>
            </a:r>
            <a:r>
              <a:rPr spc="-5" dirty="0">
                <a:latin typeface="Arial Narrow"/>
                <a:cs typeface="Arial" panose="020B0604020202020204" pitchFamily="34" charset="0"/>
              </a:rPr>
              <a:t>тау;</a:t>
            </a:r>
            <a:endParaRPr dirty="0">
              <a:latin typeface="Arial Narrow"/>
              <a:cs typeface="Arial" panose="020B0604020202020204" pitchFamily="34" charset="0"/>
            </a:endParaRPr>
          </a:p>
          <a:p>
            <a:pPr marL="434340" indent="-343535" algn="just">
              <a:lnSpc>
                <a:spcPts val="2090"/>
              </a:lnSpc>
              <a:buFont typeface="Arial"/>
              <a:buChar char="•"/>
              <a:tabLst>
                <a:tab pos="434975" algn="l"/>
              </a:tabLst>
            </a:pPr>
            <a:r>
              <a:rPr spc="-5" dirty="0">
                <a:latin typeface="Arial Narrow"/>
                <a:cs typeface="Arial" panose="020B0604020202020204" pitchFamily="34" charset="0"/>
              </a:rPr>
              <a:t>к</a:t>
            </a:r>
            <a:r>
              <a:rPr spc="-5" dirty="0">
                <a:latin typeface="Arial"/>
                <a:cs typeface="Arial"/>
              </a:rPr>
              <a:t>ө</a:t>
            </a:r>
            <a:r>
              <a:rPr spc="-5" dirty="0">
                <a:latin typeface="Arial Narrow"/>
                <a:cs typeface="Arial" panose="020B0604020202020204" pitchFamily="34" charset="0"/>
              </a:rPr>
              <a:t>мек</a:t>
            </a:r>
            <a:r>
              <a:rPr spc="459" dirty="0">
                <a:latin typeface="Arial Narrow"/>
                <a:cs typeface="Arial" panose="020B0604020202020204" pitchFamily="34" charset="0"/>
              </a:rPr>
              <a:t>  </a:t>
            </a:r>
            <a:r>
              <a:rPr spc="465" dirty="0">
                <a:latin typeface="Arial Narrow"/>
                <a:cs typeface="Arial" panose="020B0604020202020204" pitchFamily="34" charset="0"/>
              </a:rPr>
              <a:t> </a:t>
            </a:r>
            <a:r>
              <a:rPr spc="-5" dirty="0">
                <a:latin typeface="Arial Narrow"/>
                <a:cs typeface="Arial" panose="020B0604020202020204" pitchFamily="34" charset="0"/>
              </a:rPr>
              <a:t>ретінде</a:t>
            </a:r>
            <a:r>
              <a:rPr spc="595" dirty="0">
                <a:latin typeface="Arial Narrow"/>
                <a:cs typeface="Arial" panose="020B0604020202020204" pitchFamily="34" charset="0"/>
              </a:rPr>
              <a:t>   </a:t>
            </a:r>
            <a:r>
              <a:rPr spc="-5" dirty="0">
                <a:latin typeface="Arial Narrow"/>
                <a:cs typeface="Arial" panose="020B0604020202020204" pitchFamily="34" charset="0"/>
              </a:rPr>
              <a:t>берілген</a:t>
            </a:r>
            <a:endParaRPr dirty="0">
              <a:latin typeface="Arial Narrow"/>
              <a:cs typeface="Arial" panose="020B0604020202020204" pitchFamily="34" charset="0"/>
            </a:endParaRPr>
          </a:p>
          <a:p>
            <a:pPr marL="434340" algn="just">
              <a:lnSpc>
                <a:spcPct val="100000"/>
              </a:lnSpc>
            </a:pPr>
            <a:r>
              <a:rPr spc="-5" dirty="0">
                <a:latin typeface="Arial Narrow"/>
                <a:cs typeface="Arial" panose="020B0604020202020204" pitchFamily="34" charset="0"/>
              </a:rPr>
              <a:t>а</a:t>
            </a:r>
            <a:r>
              <a:rPr spc="-5" dirty="0">
                <a:latin typeface="Arial"/>
                <a:cs typeface="Arial"/>
              </a:rPr>
              <a:t>қ</a:t>
            </a:r>
            <a:r>
              <a:rPr spc="-5" dirty="0">
                <a:latin typeface="Arial Narrow"/>
                <a:cs typeface="Arial" panose="020B0604020202020204" pitchFamily="34" charset="0"/>
              </a:rPr>
              <a:t>паратпен</a:t>
            </a:r>
            <a:r>
              <a:rPr spc="15" dirty="0">
                <a:latin typeface="Arial Narrow"/>
                <a:cs typeface="Arial" panose="020B0604020202020204" pitchFamily="34" charset="0"/>
              </a:rPr>
              <a:t> </a:t>
            </a:r>
            <a:r>
              <a:rPr spc="-5" dirty="0">
                <a:latin typeface="Arial Narrow"/>
                <a:cs typeface="Arial" panose="020B0604020202020204" pitchFamily="34" charset="0"/>
              </a:rPr>
              <a:t>ж</a:t>
            </a:r>
            <a:r>
              <a:rPr spc="-5" dirty="0">
                <a:latin typeface="Arial"/>
                <a:cs typeface="Arial"/>
              </a:rPr>
              <a:t>ұ</a:t>
            </a:r>
            <a:r>
              <a:rPr spc="-5" dirty="0">
                <a:latin typeface="Arial Narrow"/>
                <a:cs typeface="Arial" panose="020B0604020202020204" pitchFamily="34" charset="0"/>
              </a:rPr>
              <a:t>мыс</a:t>
            </a:r>
            <a:r>
              <a:rPr spc="-10" dirty="0">
                <a:latin typeface="Arial Narrow"/>
                <a:cs typeface="Arial" panose="020B0604020202020204" pitchFamily="34" charset="0"/>
              </a:rPr>
              <a:t> </a:t>
            </a:r>
            <a:r>
              <a:rPr spc="-5" dirty="0">
                <a:latin typeface="Arial Narrow"/>
                <a:cs typeface="Arial" panose="020B0604020202020204" pitchFamily="34" charset="0"/>
              </a:rPr>
              <a:t>істей</a:t>
            </a:r>
            <a:r>
              <a:rPr dirty="0">
                <a:latin typeface="Arial Narrow"/>
                <a:cs typeface="Arial" panose="020B0604020202020204" pitchFamily="34" charset="0"/>
              </a:rPr>
              <a:t> </a:t>
            </a:r>
            <a:r>
              <a:rPr spc="-5" dirty="0">
                <a:latin typeface="Arial Narrow"/>
                <a:cs typeface="Arial" panose="020B0604020202020204" pitchFamily="34" charset="0"/>
              </a:rPr>
              <a:t>білу;</a:t>
            </a:r>
            <a:endParaRPr dirty="0">
              <a:latin typeface="Arial Narrow"/>
              <a:cs typeface="Arial" panose="020B0604020202020204" pitchFamily="34" charset="0"/>
            </a:endParaRPr>
          </a:p>
        </p:txBody>
      </p:sp>
      <p:sp>
        <p:nvSpPr>
          <p:cNvPr id="3" name="object 3"/>
          <p:cNvSpPr/>
          <p:nvPr/>
        </p:nvSpPr>
        <p:spPr>
          <a:xfrm>
            <a:off x="261212" y="2894648"/>
            <a:ext cx="81280" cy="2155190"/>
          </a:xfrm>
          <a:custGeom>
            <a:avLst/>
            <a:gdLst/>
            <a:ahLst/>
            <a:cxnLst/>
            <a:rect l="l" t="t" r="r" b="b"/>
            <a:pathLst>
              <a:path w="81279" h="2155190">
                <a:moveTo>
                  <a:pt x="81220" y="0"/>
                </a:moveTo>
                <a:lnTo>
                  <a:pt x="0" y="0"/>
                </a:lnTo>
                <a:lnTo>
                  <a:pt x="0" y="2154681"/>
                </a:lnTo>
                <a:lnTo>
                  <a:pt x="81220" y="2154681"/>
                </a:lnTo>
                <a:lnTo>
                  <a:pt x="81220" y="0"/>
                </a:lnTo>
                <a:close/>
              </a:path>
            </a:pathLst>
          </a:custGeom>
          <a:solidFill>
            <a:srgbClr val="FFC000"/>
          </a:solidFill>
        </p:spPr>
        <p:txBody>
          <a:bodyPr wrap="square" lIns="0" tIns="0" rIns="0" bIns="0" rtlCol="0"/>
          <a:lstStyle/>
          <a:p>
            <a:endParaRPr/>
          </a:p>
        </p:txBody>
      </p:sp>
      <p:sp>
        <p:nvSpPr>
          <p:cNvPr id="13" name="object 13"/>
          <p:cNvSpPr txBox="1"/>
          <p:nvPr/>
        </p:nvSpPr>
        <p:spPr>
          <a:xfrm>
            <a:off x="8711310" y="485769"/>
            <a:ext cx="3234055" cy="3061970"/>
          </a:xfrm>
          <a:prstGeom prst="rect">
            <a:avLst/>
          </a:prstGeom>
          <a:solidFill>
            <a:srgbClr val="5B9BD4">
              <a:alpha val="19999"/>
            </a:srgbClr>
          </a:solidFill>
        </p:spPr>
        <p:txBody>
          <a:bodyPr vert="horz" wrap="square" lIns="0" tIns="201930" rIns="0" bIns="0" rtlCol="0">
            <a:spAutoFit/>
          </a:bodyPr>
          <a:lstStyle/>
          <a:p>
            <a:pPr marL="245745">
              <a:lnSpc>
                <a:spcPct val="100000"/>
              </a:lnSpc>
              <a:spcBef>
                <a:spcPts val="1590"/>
              </a:spcBef>
            </a:pPr>
            <a:r>
              <a:rPr sz="1800" b="1" spc="-5" dirty="0">
                <a:latin typeface="Arial Narrow"/>
                <a:cs typeface="Arial Narrow"/>
              </a:rPr>
              <a:t>М</a:t>
            </a:r>
            <a:r>
              <a:rPr sz="1800" b="1" spc="-5" dirty="0">
                <a:latin typeface="Arial"/>
                <a:cs typeface="Arial"/>
              </a:rPr>
              <a:t>ә</a:t>
            </a:r>
            <a:r>
              <a:rPr sz="1800" b="1" spc="-5" dirty="0">
                <a:latin typeface="Arial Narrow"/>
                <a:cs typeface="Arial Narrow"/>
              </a:rPr>
              <a:t>тін</a:t>
            </a:r>
            <a:r>
              <a:rPr sz="1800" b="1" spc="375"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dirty="0">
              <a:latin typeface="Arial Narrow"/>
              <a:cs typeface="Arial Narrow"/>
            </a:endParaRPr>
          </a:p>
          <a:p>
            <a:pPr marL="532765" marR="760095" indent="-287020">
              <a:lnSpc>
                <a:spcPct val="100000"/>
              </a:lnSpc>
              <a:buFont typeface="Arial"/>
              <a:buChar char="•"/>
              <a:tabLst>
                <a:tab pos="532765" algn="l"/>
                <a:tab pos="533400" algn="l"/>
              </a:tabLst>
            </a:pPr>
            <a:r>
              <a:rPr sz="1800" spc="-5" dirty="0">
                <a:latin typeface="Arial Narrow"/>
                <a:cs typeface="Arial Narrow"/>
              </a:rPr>
              <a:t>к</a:t>
            </a:r>
            <a:r>
              <a:rPr sz="1800" spc="-5" dirty="0">
                <a:latin typeface="Arial"/>
                <a:cs typeface="Arial"/>
              </a:rPr>
              <a:t>ө</a:t>
            </a:r>
            <a:r>
              <a:rPr sz="1800" spc="-5" dirty="0">
                <a:latin typeface="Arial Narrow"/>
                <a:cs typeface="Arial Narrow"/>
              </a:rPr>
              <a:t>лемі ша</a:t>
            </a:r>
            <a:r>
              <a:rPr sz="1800" spc="-5" dirty="0">
                <a:latin typeface="Arial"/>
                <a:cs typeface="Arial"/>
              </a:rPr>
              <a:t>ғ</a:t>
            </a:r>
            <a:r>
              <a:rPr sz="1800" spc="-5" dirty="0">
                <a:latin typeface="Arial Narrow"/>
                <a:cs typeface="Arial Narrow"/>
              </a:rPr>
              <a:t>ын, же</a:t>
            </a:r>
            <a:r>
              <a:rPr sz="1800" spc="-5" dirty="0">
                <a:latin typeface="Arial"/>
                <a:cs typeface="Arial"/>
              </a:rPr>
              <a:t>ң</a:t>
            </a:r>
            <a:r>
              <a:rPr sz="1800" spc="-5" dirty="0">
                <a:latin typeface="Arial Narrow"/>
                <a:cs typeface="Arial Narrow"/>
              </a:rPr>
              <a:t>іл, </a:t>
            </a:r>
            <a:r>
              <a:rPr sz="1800" spc="-400" dirty="0">
                <a:latin typeface="Arial Narrow"/>
                <a:cs typeface="Arial Narrow"/>
              </a:rPr>
              <a:t> </a:t>
            </a:r>
            <a:r>
              <a:rPr sz="1800" spc="-5" dirty="0">
                <a:latin typeface="Arial Narrow"/>
                <a:cs typeface="Arial Narrow"/>
              </a:rPr>
              <a:t>о</a:t>
            </a:r>
            <a:r>
              <a:rPr sz="1800" spc="-5" dirty="0">
                <a:latin typeface="Arial"/>
                <a:cs typeface="Arial"/>
              </a:rPr>
              <a:t>қ</a:t>
            </a:r>
            <a:r>
              <a:rPr sz="1800" spc="-5" dirty="0">
                <a:latin typeface="Arial Narrow"/>
                <a:cs typeface="Arial Narrow"/>
              </a:rPr>
              <a:t>ушыны</a:t>
            </a:r>
            <a:r>
              <a:rPr sz="1800" spc="-5" dirty="0">
                <a:latin typeface="Arial"/>
                <a:cs typeface="Arial"/>
              </a:rPr>
              <a:t>ң </a:t>
            </a:r>
            <a:r>
              <a:rPr sz="1800" spc="-5" dirty="0">
                <a:latin typeface="Arial Narrow"/>
                <a:cs typeface="Arial Narrow"/>
              </a:rPr>
              <a:t>т</a:t>
            </a:r>
            <a:r>
              <a:rPr sz="1800" spc="-5" dirty="0">
                <a:latin typeface="Arial"/>
                <a:cs typeface="Arial"/>
              </a:rPr>
              <a:t>ұ</a:t>
            </a:r>
            <a:r>
              <a:rPr sz="1800" spc="-5" dirty="0">
                <a:latin typeface="Arial Narrow"/>
                <a:cs typeface="Arial Narrow"/>
              </a:rPr>
              <a:t>рмыс- </a:t>
            </a:r>
            <a:r>
              <a:rPr sz="1800" dirty="0">
                <a:latin typeface="Arial Narrow"/>
                <a:cs typeface="Arial Narrow"/>
              </a:rPr>
              <a:t> </a:t>
            </a:r>
            <a:r>
              <a:rPr sz="1800" spc="-5" dirty="0">
                <a:latin typeface="Arial Narrow"/>
                <a:cs typeface="Arial Narrow"/>
              </a:rPr>
              <a:t>тіршілігімен </a:t>
            </a:r>
            <a:r>
              <a:rPr sz="1800" spc="-5" dirty="0">
                <a:latin typeface="Arial"/>
                <a:cs typeface="Arial"/>
              </a:rPr>
              <a:t>ү</a:t>
            </a:r>
            <a:r>
              <a:rPr sz="1800" spc="-5" dirty="0">
                <a:latin typeface="Arial Narrow"/>
                <a:cs typeface="Arial Narrow"/>
              </a:rPr>
              <a:t>ндесетін </a:t>
            </a:r>
            <a:r>
              <a:rPr sz="1800" spc="-400"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тіндер;</a:t>
            </a:r>
            <a:endParaRPr sz="1800" dirty="0">
              <a:latin typeface="Arial Narrow"/>
              <a:cs typeface="Arial Narrow"/>
            </a:endParaRPr>
          </a:p>
          <a:p>
            <a:pPr marL="532765" marR="411480" indent="-287020">
              <a:lnSpc>
                <a:spcPts val="2170"/>
              </a:lnSpc>
              <a:spcBef>
                <a:spcPts val="65"/>
              </a:spcBef>
              <a:buChar char="•"/>
              <a:tabLst>
                <a:tab pos="532765" algn="l"/>
                <a:tab pos="533400" algn="l"/>
              </a:tabLst>
            </a:pPr>
            <a:r>
              <a:rPr sz="1800" spc="-5" dirty="0">
                <a:latin typeface="Arial"/>
                <a:cs typeface="Arial"/>
              </a:rPr>
              <a:t>қ</a:t>
            </a:r>
            <a:r>
              <a:rPr sz="1800" spc="-5" dirty="0">
                <a:latin typeface="Arial Narrow"/>
                <a:cs typeface="Arial Narrow"/>
              </a:rPr>
              <a:t>осымша а</a:t>
            </a:r>
            <a:r>
              <a:rPr sz="1800" spc="-5" dirty="0">
                <a:latin typeface="Arial"/>
                <a:cs typeface="Arial"/>
              </a:rPr>
              <a:t>қ</a:t>
            </a:r>
            <a:r>
              <a:rPr sz="1800" spc="-5" dirty="0">
                <a:latin typeface="Arial Narrow"/>
                <a:cs typeface="Arial Narrow"/>
              </a:rPr>
              <a:t>парат </a:t>
            </a:r>
            <a:r>
              <a:rPr sz="1800" spc="-10" dirty="0">
                <a:latin typeface="Arial Narrow"/>
                <a:cs typeface="Arial Narrow"/>
              </a:rPr>
              <a:t>беретін </a:t>
            </a:r>
            <a:r>
              <a:rPr sz="1800" spc="-400" dirty="0">
                <a:latin typeface="Arial Narrow"/>
                <a:cs typeface="Arial Narrow"/>
              </a:rPr>
              <a:t> </a:t>
            </a:r>
            <a:r>
              <a:rPr sz="1800" spc="-5" dirty="0">
                <a:latin typeface="Arial Narrow"/>
                <a:cs typeface="Arial Narrow"/>
              </a:rPr>
              <a:t>суреттер.</a:t>
            </a:r>
            <a:endParaRPr sz="1800" dirty="0">
              <a:latin typeface="Arial Narrow"/>
              <a:cs typeface="Arial Narrow"/>
            </a:endParaRPr>
          </a:p>
        </p:txBody>
      </p:sp>
      <p:sp>
        <p:nvSpPr>
          <p:cNvPr id="14" name="object 14"/>
          <p:cNvSpPr/>
          <p:nvPr/>
        </p:nvSpPr>
        <p:spPr>
          <a:xfrm>
            <a:off x="8626885" y="1392549"/>
            <a:ext cx="75565" cy="2155190"/>
          </a:xfrm>
          <a:custGeom>
            <a:avLst/>
            <a:gdLst/>
            <a:ahLst/>
            <a:cxnLst/>
            <a:rect l="l" t="t" r="r" b="b"/>
            <a:pathLst>
              <a:path w="75565" h="2155190">
                <a:moveTo>
                  <a:pt x="75051" y="0"/>
                </a:moveTo>
                <a:lnTo>
                  <a:pt x="0" y="0"/>
                </a:lnTo>
                <a:lnTo>
                  <a:pt x="0" y="2154681"/>
                </a:lnTo>
                <a:lnTo>
                  <a:pt x="75051" y="2154681"/>
                </a:lnTo>
                <a:lnTo>
                  <a:pt x="75051" y="0"/>
                </a:lnTo>
                <a:close/>
              </a:path>
            </a:pathLst>
          </a:custGeom>
          <a:solidFill>
            <a:srgbClr val="5B9BD4"/>
          </a:solidFill>
        </p:spPr>
        <p:txBody>
          <a:bodyPr wrap="square" lIns="0" tIns="0" rIns="0" bIns="0" rtlCol="0"/>
          <a:lstStyle/>
          <a:p>
            <a:endParaRPr/>
          </a:p>
        </p:txBody>
      </p:sp>
      <p:sp>
        <p:nvSpPr>
          <p:cNvPr id="15" name="object 15"/>
          <p:cNvSpPr txBox="1"/>
          <p:nvPr/>
        </p:nvSpPr>
        <p:spPr>
          <a:xfrm>
            <a:off x="8674036" y="3797884"/>
            <a:ext cx="3234055" cy="2685415"/>
          </a:xfrm>
          <a:prstGeom prst="rect">
            <a:avLst/>
          </a:prstGeom>
          <a:solidFill>
            <a:srgbClr val="EC7C30">
              <a:alpha val="19999"/>
            </a:srgbClr>
          </a:solidFill>
        </p:spPr>
        <p:txBody>
          <a:bodyPr vert="horz" wrap="square" lIns="0" tIns="0" rIns="0" bIns="0" rtlCol="0">
            <a:spAutoFit/>
          </a:bodyPr>
          <a:lstStyle/>
          <a:p>
            <a:pPr>
              <a:lnSpc>
                <a:spcPct val="100000"/>
              </a:lnSpc>
            </a:pPr>
            <a:endParaRPr sz="2100" dirty="0">
              <a:latin typeface="Times New Roman"/>
              <a:cs typeface="Times New Roman"/>
            </a:endParaRPr>
          </a:p>
          <a:p>
            <a:pPr marL="245745">
              <a:lnSpc>
                <a:spcPct val="100000"/>
              </a:lnSpc>
            </a:pPr>
            <a:r>
              <a:rPr sz="1800" b="1" spc="-5" dirty="0">
                <a:latin typeface="Arial Narrow"/>
                <a:cs typeface="Arial Narrow"/>
              </a:rPr>
              <a:t>Тапсырма</a:t>
            </a:r>
            <a:r>
              <a:rPr sz="1800" b="1" spc="-20"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dirty="0">
              <a:latin typeface="Arial Narrow"/>
              <a:cs typeface="Arial Narrow"/>
            </a:endParaRPr>
          </a:p>
          <a:p>
            <a:pPr marL="532765" marR="761365" indent="-287020">
              <a:lnSpc>
                <a:spcPct val="100000"/>
              </a:lnSpc>
              <a:spcBef>
                <a:spcPts val="15"/>
              </a:spcBef>
              <a:buFont typeface="Arial"/>
              <a:buChar char="•"/>
              <a:tabLst>
                <a:tab pos="532765" algn="l"/>
                <a:tab pos="533400" algn="l"/>
              </a:tabLst>
            </a:pPr>
            <a:r>
              <a:rPr sz="1800" spc="-5" dirty="0">
                <a:latin typeface="Arial Narrow"/>
                <a:cs typeface="Arial Narrow"/>
              </a:rPr>
              <a:t>суретпен</a:t>
            </a:r>
            <a:r>
              <a:rPr sz="1800" spc="-70" dirty="0">
                <a:latin typeface="Arial Narrow"/>
                <a:cs typeface="Arial Narrow"/>
              </a:rPr>
              <a:t> </a:t>
            </a:r>
            <a:r>
              <a:rPr sz="1800" spc="-5" dirty="0">
                <a:latin typeface="Arial Narrow"/>
                <a:cs typeface="Arial Narrow"/>
              </a:rPr>
              <a:t>байланысты </a:t>
            </a:r>
            <a:r>
              <a:rPr sz="1800" spc="-395" dirty="0">
                <a:latin typeface="Arial Narrow"/>
                <a:cs typeface="Arial Narrow"/>
              </a:rPr>
              <a:t> </a:t>
            </a:r>
            <a:r>
              <a:rPr sz="1800" spc="-10" dirty="0">
                <a:latin typeface="Arial Narrow"/>
                <a:cs typeface="Arial Narrow"/>
              </a:rPr>
              <a:t>тапсырмалар;</a:t>
            </a:r>
            <a:endParaRPr sz="1800" dirty="0">
              <a:latin typeface="Arial Narrow"/>
              <a:cs typeface="Arial Narrow"/>
            </a:endParaRPr>
          </a:p>
          <a:p>
            <a:pPr marL="532765" indent="-287655">
              <a:lnSpc>
                <a:spcPts val="2150"/>
              </a:lnSpc>
              <a:buFont typeface="Arial"/>
              <a:buChar char="•"/>
              <a:tabLst>
                <a:tab pos="532765" algn="l"/>
                <a:tab pos="533400" algn="l"/>
              </a:tabLst>
            </a:pPr>
            <a:r>
              <a:rPr sz="1800" spc="-5" dirty="0">
                <a:latin typeface="Arial Narrow"/>
                <a:cs typeface="Arial Narrow"/>
              </a:rPr>
              <a:t>на</a:t>
            </a:r>
            <a:r>
              <a:rPr sz="1800" spc="-5" dirty="0">
                <a:latin typeface="Arial"/>
                <a:cs typeface="Arial"/>
              </a:rPr>
              <a:t>қ</a:t>
            </a:r>
            <a:r>
              <a:rPr sz="1800" spc="-5" dirty="0">
                <a:latin typeface="Arial Narrow"/>
                <a:cs typeface="Arial Narrow"/>
              </a:rPr>
              <a:t>ты</a:t>
            </a:r>
            <a:r>
              <a:rPr sz="1800" spc="-35" dirty="0">
                <a:latin typeface="Arial Narrow"/>
                <a:cs typeface="Arial Narrow"/>
              </a:rPr>
              <a:t> </a:t>
            </a:r>
            <a:r>
              <a:rPr sz="1800" spc="-5" dirty="0">
                <a:latin typeface="Arial Narrow"/>
                <a:cs typeface="Arial Narrow"/>
              </a:rPr>
              <a:t>с</a:t>
            </a:r>
            <a:r>
              <a:rPr sz="1800" spc="-5" dirty="0">
                <a:latin typeface="Arial"/>
                <a:cs typeface="Arial"/>
              </a:rPr>
              <a:t>ұ</a:t>
            </a:r>
            <a:r>
              <a:rPr sz="1800" spc="-5" dirty="0">
                <a:latin typeface="Arial Narrow"/>
                <a:cs typeface="Arial Narrow"/>
              </a:rPr>
              <a:t>ра</a:t>
            </a:r>
            <a:r>
              <a:rPr sz="1800" spc="-5" dirty="0">
                <a:latin typeface="Arial"/>
                <a:cs typeface="Arial"/>
              </a:rPr>
              <a:t>қ</a:t>
            </a:r>
            <a:r>
              <a:rPr sz="1800" spc="-5" dirty="0">
                <a:latin typeface="Arial Narrow"/>
                <a:cs typeface="Arial Narrow"/>
              </a:rPr>
              <a:t>тар;</a:t>
            </a:r>
            <a:endParaRPr sz="1800" dirty="0">
              <a:latin typeface="Arial Narrow"/>
              <a:cs typeface="Arial Narrow"/>
            </a:endParaRPr>
          </a:p>
          <a:p>
            <a:pPr marL="532765" indent="-287655">
              <a:lnSpc>
                <a:spcPct val="100000"/>
              </a:lnSpc>
              <a:buFont typeface="Arial"/>
              <a:buChar char="•"/>
              <a:tabLst>
                <a:tab pos="532765" algn="l"/>
                <a:tab pos="533400"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тіннен</a:t>
            </a:r>
            <a:r>
              <a:rPr sz="1800" spc="-40" dirty="0">
                <a:latin typeface="Arial Narrow"/>
                <a:cs typeface="Arial Narrow"/>
              </a:rPr>
              <a:t> </a:t>
            </a:r>
            <a:r>
              <a:rPr sz="1800" spc="-5" dirty="0">
                <a:latin typeface="Arial"/>
                <a:cs typeface="Arial"/>
              </a:rPr>
              <a:t>қ</a:t>
            </a:r>
            <a:r>
              <a:rPr sz="1800" spc="-5" dirty="0">
                <a:latin typeface="Arial Narrow"/>
                <a:cs typeface="Arial Narrow"/>
              </a:rPr>
              <a:t>ажетті</a:t>
            </a:r>
            <a:endParaRPr sz="1800" dirty="0">
              <a:latin typeface="Arial Narrow"/>
              <a:cs typeface="Arial Narrow"/>
            </a:endParaRPr>
          </a:p>
          <a:p>
            <a:pPr marR="1266825" algn="r">
              <a:lnSpc>
                <a:spcPct val="100000"/>
              </a:lnSpc>
            </a:pPr>
            <a:r>
              <a:rPr sz="1800" spc="-5" dirty="0">
                <a:latin typeface="Arial Narrow"/>
                <a:cs typeface="Arial Narrow"/>
              </a:rPr>
              <a:t>а</a:t>
            </a:r>
            <a:r>
              <a:rPr sz="1800" spc="-5" dirty="0">
                <a:latin typeface="Arial"/>
                <a:cs typeface="Arial"/>
              </a:rPr>
              <a:t>қ</a:t>
            </a:r>
            <a:r>
              <a:rPr sz="1800" spc="-5" dirty="0">
                <a:latin typeface="Arial Narrow"/>
                <a:cs typeface="Arial Narrow"/>
              </a:rPr>
              <a:t>паратты</a:t>
            </a:r>
            <a:r>
              <a:rPr sz="1800" spc="-10" dirty="0">
                <a:latin typeface="Arial Narrow"/>
                <a:cs typeface="Arial Narrow"/>
              </a:rPr>
              <a:t> </a:t>
            </a:r>
            <a:r>
              <a:rPr sz="1800" spc="-5" dirty="0">
                <a:latin typeface="Arial Narrow"/>
                <a:cs typeface="Arial Narrow"/>
              </a:rPr>
              <a:t>табу;</a:t>
            </a:r>
            <a:endParaRPr sz="1800" dirty="0">
              <a:latin typeface="Arial Narrow"/>
              <a:cs typeface="Arial Narrow"/>
            </a:endParaRPr>
          </a:p>
          <a:p>
            <a:pPr marL="286385" marR="1202690" indent="-286385" algn="r">
              <a:lnSpc>
                <a:spcPct val="100000"/>
              </a:lnSpc>
              <a:spcBef>
                <a:spcPts val="15"/>
              </a:spcBef>
              <a:buFont typeface="Arial"/>
              <a:buChar char="•"/>
              <a:tabLst>
                <a:tab pos="286385" algn="l"/>
                <a:tab pos="533400" algn="l"/>
              </a:tabLst>
            </a:pPr>
            <a:r>
              <a:rPr sz="1800" spc="-5" dirty="0">
                <a:latin typeface="Arial Narrow"/>
                <a:cs typeface="Arial Narrow"/>
              </a:rPr>
              <a:t>перифраз</a:t>
            </a:r>
            <a:r>
              <a:rPr sz="1800" spc="-35" dirty="0">
                <a:latin typeface="Arial Narrow"/>
                <a:cs typeface="Arial Narrow"/>
              </a:rPr>
              <a:t> </a:t>
            </a:r>
            <a:r>
              <a:rPr sz="1800" spc="-5" dirty="0">
                <a:latin typeface="Arial Narrow"/>
                <a:cs typeface="Arial Narrow"/>
              </a:rPr>
              <a:t>жасау.</a:t>
            </a:r>
            <a:endParaRPr sz="1800" dirty="0">
              <a:latin typeface="Arial Narrow"/>
              <a:cs typeface="Arial Narrow"/>
            </a:endParaRPr>
          </a:p>
        </p:txBody>
      </p:sp>
      <p:sp>
        <p:nvSpPr>
          <p:cNvPr id="16" name="object 16"/>
          <p:cNvSpPr/>
          <p:nvPr/>
        </p:nvSpPr>
        <p:spPr>
          <a:xfrm>
            <a:off x="8589103" y="4759910"/>
            <a:ext cx="75565" cy="1723389"/>
          </a:xfrm>
          <a:custGeom>
            <a:avLst/>
            <a:gdLst/>
            <a:ahLst/>
            <a:cxnLst/>
            <a:rect l="l" t="t" r="r" b="b"/>
            <a:pathLst>
              <a:path w="75565" h="1723390">
                <a:moveTo>
                  <a:pt x="75051" y="0"/>
                </a:moveTo>
                <a:lnTo>
                  <a:pt x="0" y="0"/>
                </a:lnTo>
                <a:lnTo>
                  <a:pt x="0" y="1723390"/>
                </a:lnTo>
                <a:lnTo>
                  <a:pt x="75051" y="1723390"/>
                </a:lnTo>
                <a:lnTo>
                  <a:pt x="75051" y="0"/>
                </a:lnTo>
                <a:close/>
              </a:path>
            </a:pathLst>
          </a:custGeom>
          <a:solidFill>
            <a:srgbClr val="EC7C30"/>
          </a:solidFill>
        </p:spPr>
        <p:txBody>
          <a:bodyPr wrap="square" lIns="0" tIns="0" rIns="0" bIns="0" rtlCol="0"/>
          <a:lstStyle/>
          <a:p>
            <a:endParaRPr/>
          </a:p>
        </p:txBody>
      </p:sp>
      <p:sp>
        <p:nvSpPr>
          <p:cNvPr id="17" name="object 17"/>
          <p:cNvSpPr txBox="1"/>
          <p:nvPr/>
        </p:nvSpPr>
        <p:spPr>
          <a:xfrm>
            <a:off x="5254878" y="3296234"/>
            <a:ext cx="1495425" cy="1003300"/>
          </a:xfrm>
          <a:prstGeom prst="rect">
            <a:avLst/>
          </a:prstGeom>
        </p:spPr>
        <p:txBody>
          <a:bodyPr vert="horz" wrap="square" lIns="0" tIns="12065" rIns="0" bIns="0" rtlCol="0">
            <a:spAutoFit/>
          </a:bodyPr>
          <a:lstStyle/>
          <a:p>
            <a:pPr marL="358140" marR="5080" indent="-346075">
              <a:lnSpc>
                <a:spcPct val="100299"/>
              </a:lnSpc>
              <a:spcBef>
                <a:spcPts val="95"/>
              </a:spcBef>
            </a:pPr>
            <a:r>
              <a:rPr sz="3200" b="1" dirty="0">
                <a:latin typeface="Arial Narrow"/>
                <a:cs typeface="Arial Narrow"/>
              </a:rPr>
              <a:t>1-</a:t>
            </a:r>
            <a:r>
              <a:rPr sz="3200" b="1" spc="-5" dirty="0">
                <a:latin typeface="Arial Narrow"/>
                <a:cs typeface="Arial Narrow"/>
              </a:rPr>
              <a:t>д</a:t>
            </a:r>
            <a:r>
              <a:rPr sz="3200" b="1" dirty="0">
                <a:latin typeface="Arial Narrow"/>
                <a:cs typeface="Arial Narrow"/>
              </a:rPr>
              <a:t>е</a:t>
            </a:r>
            <a:r>
              <a:rPr sz="3200" b="1" spc="-5" dirty="0">
                <a:latin typeface="Arial"/>
                <a:cs typeface="Arial"/>
              </a:rPr>
              <a:t>ң</a:t>
            </a:r>
            <a:r>
              <a:rPr sz="3200" b="1" dirty="0">
                <a:latin typeface="Arial Narrow"/>
                <a:cs typeface="Arial Narrow"/>
              </a:rPr>
              <a:t>гей  PISA</a:t>
            </a:r>
            <a:endParaRPr sz="3200" dirty="0">
              <a:latin typeface="Arial Narrow"/>
              <a:cs typeface="Arial Narrow"/>
            </a:endParaRPr>
          </a:p>
        </p:txBody>
      </p:sp>
      <p:sp>
        <p:nvSpPr>
          <p:cNvPr id="18" name="TextBox 17">
            <a:extLst>
              <a:ext uri="{FF2B5EF4-FFF2-40B4-BE49-F238E27FC236}">
                <a16:creationId xmlns:a16="http://schemas.microsoft.com/office/drawing/2014/main" xmlns="" id="{AC8F5EA8-D238-4EA6-A03F-4F42170901E6}"/>
              </a:ext>
            </a:extLst>
          </p:cNvPr>
          <p:cNvSpPr txBox="1"/>
          <p:nvPr/>
        </p:nvSpPr>
        <p:spPr>
          <a:xfrm>
            <a:off x="3378120" y="196978"/>
            <a:ext cx="5023748" cy="338554"/>
          </a:xfrm>
          <a:prstGeom prst="rect">
            <a:avLst/>
          </a:prstGeom>
          <a:noFill/>
        </p:spPr>
        <p:txBody>
          <a:bodyPr wrap="none" rtlCol="0">
            <a:spAutoFit/>
          </a:bodyPr>
          <a:lstStyle/>
          <a:p>
            <a:r>
              <a:rPr lang="kk-KZ" sz="1600" dirty="0">
                <a:latin typeface="Arial" panose="020B0604020202020204" pitchFamily="34" charset="0"/>
                <a:cs typeface="Arial" panose="020B0604020202020204" pitchFamily="34" charset="0"/>
              </a:rPr>
              <a:t>ОҚУ САУАТТЫЛЫҒЫНЫҢ ЖЕТІСТІК ДЕҢГЕЙЛЕРІ</a:t>
            </a:r>
            <a:endParaRPr lang="ru-RU" sz="16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9766" y="2549550"/>
            <a:ext cx="598170" cy="1256030"/>
          </a:xfrm>
          <a:custGeom>
            <a:avLst/>
            <a:gdLst/>
            <a:ahLst/>
            <a:cxnLst/>
            <a:rect l="l" t="t" r="r" b="b"/>
            <a:pathLst>
              <a:path w="598170" h="1256029">
                <a:moveTo>
                  <a:pt x="598106" y="0"/>
                </a:moveTo>
                <a:lnTo>
                  <a:pt x="0" y="0"/>
                </a:lnTo>
                <a:lnTo>
                  <a:pt x="0" y="1255623"/>
                </a:lnTo>
                <a:lnTo>
                  <a:pt x="598106" y="1255623"/>
                </a:lnTo>
                <a:lnTo>
                  <a:pt x="598106" y="0"/>
                </a:lnTo>
                <a:close/>
              </a:path>
            </a:pathLst>
          </a:custGeom>
          <a:solidFill>
            <a:srgbClr val="2D75B6"/>
          </a:solidFill>
        </p:spPr>
        <p:txBody>
          <a:bodyPr wrap="square" lIns="0" tIns="0" rIns="0" bIns="0" rtlCol="0"/>
          <a:lstStyle/>
          <a:p>
            <a:endParaRPr/>
          </a:p>
        </p:txBody>
      </p:sp>
      <p:grpSp>
        <p:nvGrpSpPr>
          <p:cNvPr id="3" name="object 3"/>
          <p:cNvGrpSpPr/>
          <p:nvPr/>
        </p:nvGrpSpPr>
        <p:grpSpPr>
          <a:xfrm>
            <a:off x="5750814" y="3313810"/>
            <a:ext cx="2921635" cy="2278380"/>
            <a:chOff x="5750814" y="3313810"/>
            <a:chExt cx="2921635" cy="2278380"/>
          </a:xfrm>
        </p:grpSpPr>
        <p:sp>
          <p:nvSpPr>
            <p:cNvPr id="4" name="object 4"/>
            <p:cNvSpPr/>
            <p:nvPr/>
          </p:nvSpPr>
          <p:spPr>
            <a:xfrm>
              <a:off x="5750814" y="5088432"/>
              <a:ext cx="2037714" cy="504190"/>
            </a:xfrm>
            <a:custGeom>
              <a:avLst/>
              <a:gdLst/>
              <a:ahLst/>
              <a:cxnLst/>
              <a:rect l="l" t="t" r="r" b="b"/>
              <a:pathLst>
                <a:path w="2037715" h="504189">
                  <a:moveTo>
                    <a:pt x="2037588" y="0"/>
                  </a:moveTo>
                  <a:lnTo>
                    <a:pt x="0" y="0"/>
                  </a:lnTo>
                  <a:lnTo>
                    <a:pt x="0" y="503643"/>
                  </a:lnTo>
                  <a:lnTo>
                    <a:pt x="2037588" y="503643"/>
                  </a:lnTo>
                  <a:lnTo>
                    <a:pt x="2037588" y="0"/>
                  </a:lnTo>
                  <a:close/>
                </a:path>
              </a:pathLst>
            </a:custGeom>
            <a:solidFill>
              <a:srgbClr val="C55A11"/>
            </a:solidFill>
          </p:spPr>
          <p:txBody>
            <a:bodyPr wrap="square" lIns="0" tIns="0" rIns="0" bIns="0" rtlCol="0"/>
            <a:lstStyle/>
            <a:p>
              <a:endParaRPr/>
            </a:p>
          </p:txBody>
        </p:sp>
        <p:sp>
          <p:nvSpPr>
            <p:cNvPr id="5" name="object 5"/>
            <p:cNvSpPr/>
            <p:nvPr/>
          </p:nvSpPr>
          <p:spPr>
            <a:xfrm>
              <a:off x="7477125" y="3313810"/>
              <a:ext cx="1195070" cy="2278380"/>
            </a:xfrm>
            <a:custGeom>
              <a:avLst/>
              <a:gdLst/>
              <a:ahLst/>
              <a:cxnLst/>
              <a:rect l="l" t="t" r="r" b="b"/>
              <a:pathLst>
                <a:path w="1195070" h="2278379">
                  <a:moveTo>
                    <a:pt x="597534" y="0"/>
                  </a:moveTo>
                  <a:lnTo>
                    <a:pt x="0" y="754761"/>
                  </a:lnTo>
                  <a:lnTo>
                    <a:pt x="298703" y="754761"/>
                  </a:lnTo>
                  <a:lnTo>
                    <a:pt x="298703" y="2278265"/>
                  </a:lnTo>
                  <a:lnTo>
                    <a:pt x="896239" y="1711197"/>
                  </a:lnTo>
                  <a:lnTo>
                    <a:pt x="896239" y="754761"/>
                  </a:lnTo>
                  <a:lnTo>
                    <a:pt x="1195070" y="754761"/>
                  </a:lnTo>
                  <a:lnTo>
                    <a:pt x="597534" y="0"/>
                  </a:lnTo>
                  <a:close/>
                </a:path>
              </a:pathLst>
            </a:custGeom>
            <a:solidFill>
              <a:srgbClr val="EC7C30"/>
            </a:solidFill>
          </p:spPr>
          <p:txBody>
            <a:bodyPr wrap="square" lIns="0" tIns="0" rIns="0" bIns="0" rtlCol="0"/>
            <a:lstStyle/>
            <a:p>
              <a:endParaRPr/>
            </a:p>
          </p:txBody>
        </p:sp>
      </p:grpSp>
      <p:grpSp>
        <p:nvGrpSpPr>
          <p:cNvPr id="6" name="object 6"/>
          <p:cNvGrpSpPr/>
          <p:nvPr/>
        </p:nvGrpSpPr>
        <p:grpSpPr>
          <a:xfrm>
            <a:off x="3843167" y="3687698"/>
            <a:ext cx="2876803" cy="2157095"/>
            <a:chOff x="3752596" y="3687571"/>
            <a:chExt cx="2705735" cy="2157095"/>
          </a:xfrm>
        </p:grpSpPr>
        <p:sp>
          <p:nvSpPr>
            <p:cNvPr id="7" name="object 7"/>
            <p:cNvSpPr/>
            <p:nvPr/>
          </p:nvSpPr>
          <p:spPr>
            <a:xfrm>
              <a:off x="3752596" y="3687571"/>
              <a:ext cx="598170" cy="1412875"/>
            </a:xfrm>
            <a:custGeom>
              <a:avLst/>
              <a:gdLst/>
              <a:ahLst/>
              <a:cxnLst/>
              <a:rect l="l" t="t" r="r" b="b"/>
              <a:pathLst>
                <a:path w="598170" h="1412875">
                  <a:moveTo>
                    <a:pt x="598106" y="0"/>
                  </a:moveTo>
                  <a:lnTo>
                    <a:pt x="0" y="0"/>
                  </a:lnTo>
                  <a:lnTo>
                    <a:pt x="0" y="1412366"/>
                  </a:lnTo>
                  <a:lnTo>
                    <a:pt x="598106" y="1412366"/>
                  </a:lnTo>
                  <a:lnTo>
                    <a:pt x="598106" y="0"/>
                  </a:lnTo>
                  <a:close/>
                </a:path>
              </a:pathLst>
            </a:custGeom>
            <a:solidFill>
              <a:srgbClr val="2E5496"/>
            </a:solidFill>
          </p:spPr>
          <p:txBody>
            <a:bodyPr wrap="square" lIns="0" tIns="0" rIns="0" bIns="0" rtlCol="0"/>
            <a:lstStyle/>
            <a:p>
              <a:endParaRPr/>
            </a:p>
          </p:txBody>
        </p:sp>
        <p:sp>
          <p:nvSpPr>
            <p:cNvPr id="8" name="object 8"/>
            <p:cNvSpPr/>
            <p:nvPr/>
          </p:nvSpPr>
          <p:spPr>
            <a:xfrm>
              <a:off x="3752596" y="4837810"/>
              <a:ext cx="2705735" cy="1006475"/>
            </a:xfrm>
            <a:custGeom>
              <a:avLst/>
              <a:gdLst/>
              <a:ahLst/>
              <a:cxnLst/>
              <a:rect l="l" t="t" r="r" b="b"/>
              <a:pathLst>
                <a:path w="2705735" h="1006475">
                  <a:moveTo>
                    <a:pt x="1809241" y="0"/>
                  </a:moveTo>
                  <a:lnTo>
                    <a:pt x="1809241" y="251587"/>
                  </a:lnTo>
                  <a:lnTo>
                    <a:pt x="0" y="251587"/>
                  </a:lnTo>
                  <a:lnTo>
                    <a:pt x="673480" y="754748"/>
                  </a:lnTo>
                  <a:lnTo>
                    <a:pt x="1809241" y="754748"/>
                  </a:lnTo>
                  <a:lnTo>
                    <a:pt x="1809241" y="1006322"/>
                  </a:lnTo>
                  <a:lnTo>
                    <a:pt x="2705607" y="503173"/>
                  </a:lnTo>
                  <a:lnTo>
                    <a:pt x="1809241" y="0"/>
                  </a:lnTo>
                  <a:close/>
                </a:path>
              </a:pathLst>
            </a:custGeom>
            <a:solidFill>
              <a:srgbClr val="4471C4"/>
            </a:solidFill>
          </p:spPr>
          <p:txBody>
            <a:bodyPr wrap="square" lIns="0" tIns="0" rIns="0" bIns="0" rtlCol="0"/>
            <a:lstStyle/>
            <a:p>
              <a:endParaRPr/>
            </a:p>
          </p:txBody>
        </p:sp>
      </p:grpSp>
      <p:grpSp>
        <p:nvGrpSpPr>
          <p:cNvPr id="9" name="object 9"/>
          <p:cNvGrpSpPr/>
          <p:nvPr/>
        </p:nvGrpSpPr>
        <p:grpSpPr>
          <a:xfrm>
            <a:off x="367285" y="387540"/>
            <a:ext cx="8268969" cy="4071620"/>
            <a:chOff x="406400" y="261238"/>
            <a:chExt cx="7976870" cy="4071620"/>
          </a:xfrm>
        </p:grpSpPr>
        <p:sp>
          <p:nvSpPr>
            <p:cNvPr id="10" name="object 10"/>
            <p:cNvSpPr/>
            <p:nvPr/>
          </p:nvSpPr>
          <p:spPr>
            <a:xfrm>
              <a:off x="4335907" y="2054644"/>
              <a:ext cx="2023745" cy="504190"/>
            </a:xfrm>
            <a:custGeom>
              <a:avLst/>
              <a:gdLst/>
              <a:ahLst/>
              <a:cxnLst/>
              <a:rect l="l" t="t" r="r" b="b"/>
              <a:pathLst>
                <a:path w="2023745" h="504189">
                  <a:moveTo>
                    <a:pt x="2023744" y="0"/>
                  </a:moveTo>
                  <a:lnTo>
                    <a:pt x="0" y="0"/>
                  </a:lnTo>
                  <a:lnTo>
                    <a:pt x="0" y="503643"/>
                  </a:lnTo>
                  <a:lnTo>
                    <a:pt x="2023744" y="503643"/>
                  </a:lnTo>
                  <a:lnTo>
                    <a:pt x="2023744" y="0"/>
                  </a:lnTo>
                  <a:close/>
                </a:path>
              </a:pathLst>
            </a:custGeom>
            <a:solidFill>
              <a:srgbClr val="BE9000"/>
            </a:solidFill>
          </p:spPr>
          <p:txBody>
            <a:bodyPr wrap="square" lIns="0" tIns="0" rIns="0" bIns="0" rtlCol="0"/>
            <a:lstStyle/>
            <a:p>
              <a:endParaRPr/>
            </a:p>
          </p:txBody>
        </p:sp>
        <p:sp>
          <p:nvSpPr>
            <p:cNvPr id="13" name="object 13"/>
            <p:cNvSpPr/>
            <p:nvPr/>
          </p:nvSpPr>
          <p:spPr>
            <a:xfrm>
              <a:off x="406400" y="261238"/>
              <a:ext cx="3222625" cy="3426460"/>
            </a:xfrm>
            <a:custGeom>
              <a:avLst/>
              <a:gdLst/>
              <a:ahLst/>
              <a:cxnLst/>
              <a:rect l="l" t="t" r="r" b="b"/>
              <a:pathLst>
                <a:path w="3222625" h="3426460">
                  <a:moveTo>
                    <a:pt x="3222117" y="0"/>
                  </a:moveTo>
                  <a:lnTo>
                    <a:pt x="0" y="0"/>
                  </a:lnTo>
                  <a:lnTo>
                    <a:pt x="0" y="3426333"/>
                  </a:lnTo>
                  <a:lnTo>
                    <a:pt x="3222117" y="3426333"/>
                  </a:lnTo>
                  <a:lnTo>
                    <a:pt x="3222117" y="0"/>
                  </a:lnTo>
                  <a:close/>
                </a:path>
              </a:pathLst>
            </a:custGeom>
            <a:solidFill>
              <a:srgbClr val="FFC000">
                <a:alpha val="19999"/>
              </a:srgbClr>
            </a:solidFill>
          </p:spPr>
          <p:txBody>
            <a:bodyPr wrap="square" lIns="0" tIns="0" rIns="0" bIns="0" rtlCol="0"/>
            <a:lstStyle/>
            <a:p>
              <a:endParaRPr dirty="0"/>
            </a:p>
          </p:txBody>
        </p:sp>
        <p:sp>
          <p:nvSpPr>
            <p:cNvPr id="11" name="object 11"/>
            <p:cNvSpPr/>
            <p:nvPr/>
          </p:nvSpPr>
          <p:spPr>
            <a:xfrm>
              <a:off x="5677280" y="1801241"/>
              <a:ext cx="2705735" cy="1006475"/>
            </a:xfrm>
            <a:custGeom>
              <a:avLst/>
              <a:gdLst/>
              <a:ahLst/>
              <a:cxnLst/>
              <a:rect l="l" t="t" r="r" b="b"/>
              <a:pathLst>
                <a:path w="2705734" h="1006475">
                  <a:moveTo>
                    <a:pt x="896239" y="0"/>
                  </a:moveTo>
                  <a:lnTo>
                    <a:pt x="0" y="503174"/>
                  </a:lnTo>
                  <a:lnTo>
                    <a:pt x="896239" y="1006348"/>
                  </a:lnTo>
                  <a:lnTo>
                    <a:pt x="896239" y="754761"/>
                  </a:lnTo>
                  <a:lnTo>
                    <a:pt x="2705480" y="754761"/>
                  </a:lnTo>
                  <a:lnTo>
                    <a:pt x="2032000" y="251587"/>
                  </a:lnTo>
                  <a:lnTo>
                    <a:pt x="896239" y="251587"/>
                  </a:lnTo>
                  <a:lnTo>
                    <a:pt x="896239" y="0"/>
                  </a:lnTo>
                  <a:close/>
                </a:path>
              </a:pathLst>
            </a:custGeom>
            <a:solidFill>
              <a:srgbClr val="5B9BD4"/>
            </a:solidFill>
          </p:spPr>
          <p:txBody>
            <a:bodyPr wrap="square" lIns="0" tIns="0" rIns="0" bIns="0" rtlCol="0"/>
            <a:lstStyle/>
            <a:p>
              <a:endParaRPr/>
            </a:p>
          </p:txBody>
        </p:sp>
        <p:sp>
          <p:nvSpPr>
            <p:cNvPr id="12" name="object 12"/>
            <p:cNvSpPr/>
            <p:nvPr/>
          </p:nvSpPr>
          <p:spPr>
            <a:xfrm>
              <a:off x="3452241" y="2054606"/>
              <a:ext cx="1195070" cy="2278380"/>
            </a:xfrm>
            <a:custGeom>
              <a:avLst/>
              <a:gdLst/>
              <a:ahLst/>
              <a:cxnLst/>
              <a:rect l="l" t="t" r="r" b="b"/>
              <a:pathLst>
                <a:path w="1195070" h="2278379">
                  <a:moveTo>
                    <a:pt x="896238" y="0"/>
                  </a:moveTo>
                  <a:lnTo>
                    <a:pt x="298704" y="567182"/>
                  </a:lnTo>
                  <a:lnTo>
                    <a:pt x="298704" y="1523492"/>
                  </a:lnTo>
                  <a:lnTo>
                    <a:pt x="0" y="1523492"/>
                  </a:lnTo>
                  <a:lnTo>
                    <a:pt x="597535" y="2278253"/>
                  </a:lnTo>
                  <a:lnTo>
                    <a:pt x="1195070" y="1523492"/>
                  </a:lnTo>
                  <a:lnTo>
                    <a:pt x="896238" y="1523492"/>
                  </a:lnTo>
                  <a:lnTo>
                    <a:pt x="896238" y="0"/>
                  </a:lnTo>
                  <a:close/>
                </a:path>
              </a:pathLst>
            </a:custGeom>
            <a:solidFill>
              <a:srgbClr val="FFC000"/>
            </a:solidFill>
          </p:spPr>
          <p:txBody>
            <a:bodyPr wrap="square" lIns="0" tIns="0" rIns="0" bIns="0" rtlCol="0"/>
            <a:lstStyle/>
            <a:p>
              <a:endParaRPr/>
            </a:p>
          </p:txBody>
        </p:sp>
      </p:grpSp>
      <p:sp>
        <p:nvSpPr>
          <p:cNvPr id="15" name="object 15"/>
          <p:cNvSpPr txBox="1"/>
          <p:nvPr/>
        </p:nvSpPr>
        <p:spPr>
          <a:xfrm>
            <a:off x="483514" y="599072"/>
            <a:ext cx="3190875" cy="1122680"/>
          </a:xfrm>
          <a:prstGeom prst="rect">
            <a:avLst/>
          </a:prstGeom>
        </p:spPr>
        <p:txBody>
          <a:bodyPr vert="horz" wrap="square" lIns="0" tIns="12700" rIns="0" bIns="0" rtlCol="0">
            <a:spAutoFit/>
          </a:bodyPr>
          <a:lstStyle/>
          <a:p>
            <a:pPr marL="299085" marR="5715" indent="-287020" algn="just">
              <a:lnSpc>
                <a:spcPct val="100000"/>
              </a:lnSpc>
              <a:spcBef>
                <a:spcPts val="100"/>
              </a:spcBef>
              <a:buFont typeface="Arial"/>
              <a:buChar char="•"/>
              <a:tabLst>
                <a:tab pos="299720"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тіндегі</a:t>
            </a:r>
            <a:r>
              <a:rPr sz="1800" dirty="0">
                <a:latin typeface="Arial Narrow"/>
                <a:cs typeface="Arial Narrow"/>
              </a:rPr>
              <a:t> </a:t>
            </a:r>
            <a:r>
              <a:rPr sz="1800" spc="-5" dirty="0">
                <a:latin typeface="Arial Narrow"/>
                <a:cs typeface="Arial Narrow"/>
              </a:rPr>
              <a:t>басты</a:t>
            </a:r>
            <a:r>
              <a:rPr sz="1800" spc="405" dirty="0">
                <a:latin typeface="Arial Narrow"/>
                <a:cs typeface="Arial Narrow"/>
              </a:rPr>
              <a:t> </a:t>
            </a:r>
            <a:r>
              <a:rPr sz="1800" spc="-5" dirty="0">
                <a:latin typeface="Arial Narrow"/>
                <a:cs typeface="Arial Narrow"/>
              </a:rPr>
              <a:t>идеяны </a:t>
            </a:r>
            <a:r>
              <a:rPr sz="1800" dirty="0">
                <a:latin typeface="Arial Narrow"/>
                <a:cs typeface="Arial Narrow"/>
              </a:rPr>
              <a:t> </a:t>
            </a:r>
            <a:r>
              <a:rPr sz="1800" spc="-5" dirty="0">
                <a:latin typeface="Arial Narrow"/>
                <a:cs typeface="Arial Narrow"/>
              </a:rPr>
              <a:t>аны</a:t>
            </a:r>
            <a:r>
              <a:rPr sz="1800" spc="-5" dirty="0">
                <a:latin typeface="Arial"/>
                <a:cs typeface="Arial"/>
              </a:rPr>
              <a:t>қ</a:t>
            </a:r>
            <a:r>
              <a:rPr sz="1800" spc="-5" dirty="0">
                <a:latin typeface="Arial Narrow"/>
                <a:cs typeface="Arial Narrow"/>
              </a:rPr>
              <a:t>тау;</a:t>
            </a:r>
            <a:r>
              <a:rPr sz="1800"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a:t>
            </a:r>
            <a:r>
              <a:rPr sz="1800" dirty="0">
                <a:latin typeface="Arial Narrow"/>
                <a:cs typeface="Arial Narrow"/>
              </a:rPr>
              <a:t> </a:t>
            </a:r>
            <a:r>
              <a:rPr sz="1800" spc="-5" dirty="0">
                <a:latin typeface="Arial Narrow"/>
                <a:cs typeface="Arial Narrow"/>
              </a:rPr>
              <a:t>ішіндегі</a:t>
            </a:r>
            <a:r>
              <a:rPr sz="1800" dirty="0">
                <a:latin typeface="Arial Narrow"/>
                <a:cs typeface="Arial Narrow"/>
              </a:rPr>
              <a:t> </a:t>
            </a:r>
            <a:r>
              <a:rPr sz="1800" spc="-5" dirty="0">
                <a:latin typeface="Arial"/>
                <a:cs typeface="Arial"/>
              </a:rPr>
              <a:t>ө</a:t>
            </a:r>
            <a:r>
              <a:rPr sz="1800" spc="-5" dirty="0">
                <a:latin typeface="Arial Narrow"/>
                <a:cs typeface="Arial Narrow"/>
              </a:rPr>
              <a:t>зара </a:t>
            </a:r>
            <a:r>
              <a:rPr sz="1800" dirty="0">
                <a:latin typeface="Arial Narrow"/>
                <a:cs typeface="Arial Narrow"/>
              </a:rPr>
              <a:t> </a:t>
            </a:r>
            <a:r>
              <a:rPr sz="1800" spc="-5" dirty="0">
                <a:latin typeface="Arial Narrow"/>
                <a:cs typeface="Arial Narrow"/>
              </a:rPr>
              <a:t>байланысты</a:t>
            </a:r>
            <a:r>
              <a:rPr sz="1800" spc="35" dirty="0">
                <a:latin typeface="Arial Narrow"/>
                <a:cs typeface="Arial Narrow"/>
              </a:rPr>
              <a:t> </a:t>
            </a:r>
            <a:r>
              <a:rPr sz="1800" spc="-5" dirty="0">
                <a:latin typeface="Arial Narrow"/>
                <a:cs typeface="Arial Narrow"/>
              </a:rPr>
              <a:t>т</a:t>
            </a:r>
            <a:r>
              <a:rPr sz="1800" spc="-5" dirty="0">
                <a:latin typeface="Arial"/>
                <a:cs typeface="Arial"/>
              </a:rPr>
              <a:t>ү</a:t>
            </a:r>
            <a:r>
              <a:rPr sz="1800" spc="-5" dirty="0">
                <a:latin typeface="Arial Narrow"/>
                <a:cs typeface="Arial Narrow"/>
              </a:rPr>
              <a:t>сіну;</a:t>
            </a:r>
            <a:endParaRPr sz="1800" dirty="0">
              <a:latin typeface="Arial Narrow"/>
              <a:cs typeface="Arial Narrow"/>
            </a:endParaRPr>
          </a:p>
          <a:p>
            <a:pPr marL="299085" indent="-287020" algn="just">
              <a:lnSpc>
                <a:spcPct val="100000"/>
              </a:lnSpc>
              <a:buFont typeface="Arial"/>
              <a:buChar char="•"/>
              <a:tabLst>
                <a:tab pos="299720" algn="l"/>
              </a:tabLst>
            </a:pPr>
            <a:r>
              <a:rPr sz="1800" spc="-5" dirty="0">
                <a:latin typeface="Arial Narrow"/>
                <a:cs typeface="Arial Narrow"/>
              </a:rPr>
              <a:t>орта</a:t>
            </a:r>
            <a:r>
              <a:rPr sz="1800" spc="585" dirty="0">
                <a:latin typeface="Arial Narrow"/>
                <a:cs typeface="Arial Narrow"/>
              </a:rPr>
              <a:t>    </a:t>
            </a:r>
            <a:r>
              <a:rPr sz="1800" spc="-5" dirty="0">
                <a:latin typeface="Arial Narrow"/>
                <a:cs typeface="Arial Narrow"/>
              </a:rPr>
              <a:t>к</a:t>
            </a:r>
            <a:r>
              <a:rPr sz="1800" spc="-5" dirty="0">
                <a:latin typeface="Arial"/>
                <a:cs typeface="Arial"/>
              </a:rPr>
              <a:t>ө</a:t>
            </a:r>
            <a:r>
              <a:rPr sz="1800" spc="-5" dirty="0">
                <a:latin typeface="Arial Narrow"/>
                <a:cs typeface="Arial Narrow"/>
              </a:rPr>
              <a:t>лемді</a:t>
            </a:r>
            <a:r>
              <a:rPr sz="1800" spc="580"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тінні</a:t>
            </a:r>
            <a:r>
              <a:rPr sz="1800" spc="-5" dirty="0">
                <a:latin typeface="Arial"/>
                <a:cs typeface="Arial"/>
              </a:rPr>
              <a:t>ң</a:t>
            </a:r>
            <a:endParaRPr sz="1800" dirty="0">
              <a:latin typeface="Arial"/>
              <a:cs typeface="Arial"/>
            </a:endParaRPr>
          </a:p>
        </p:txBody>
      </p:sp>
      <p:sp>
        <p:nvSpPr>
          <p:cNvPr id="16" name="object 16"/>
          <p:cNvSpPr txBox="1"/>
          <p:nvPr/>
        </p:nvSpPr>
        <p:spPr>
          <a:xfrm>
            <a:off x="770026" y="1660093"/>
            <a:ext cx="238379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құ</a:t>
            </a:r>
            <a:r>
              <a:rPr sz="1800" spc="-5" dirty="0">
                <a:latin typeface="Arial Narrow"/>
                <a:cs typeface="Arial Narrow"/>
              </a:rPr>
              <a:t>рылымын</a:t>
            </a:r>
            <a:r>
              <a:rPr sz="1800" dirty="0">
                <a:latin typeface="Arial Narrow"/>
                <a:cs typeface="Arial Narrow"/>
              </a:rPr>
              <a:t> </a:t>
            </a:r>
            <a:r>
              <a:rPr sz="1800" spc="-10" dirty="0">
                <a:latin typeface="Arial Narrow"/>
                <a:cs typeface="Arial Narrow"/>
              </a:rPr>
              <a:t>ажырата</a:t>
            </a:r>
            <a:r>
              <a:rPr sz="1800" spc="10" dirty="0">
                <a:latin typeface="Arial Narrow"/>
                <a:cs typeface="Arial Narrow"/>
              </a:rPr>
              <a:t> </a:t>
            </a:r>
            <a:r>
              <a:rPr sz="1800" spc="-5" dirty="0">
                <a:latin typeface="Arial Narrow"/>
                <a:cs typeface="Arial Narrow"/>
              </a:rPr>
              <a:t>білу;</a:t>
            </a:r>
            <a:endParaRPr sz="1800">
              <a:latin typeface="Arial Narrow"/>
              <a:cs typeface="Arial Narrow"/>
            </a:endParaRPr>
          </a:p>
        </p:txBody>
      </p:sp>
      <p:sp>
        <p:nvSpPr>
          <p:cNvPr id="17" name="object 17"/>
          <p:cNvSpPr txBox="1"/>
          <p:nvPr/>
        </p:nvSpPr>
        <p:spPr>
          <a:xfrm>
            <a:off x="483514" y="1934717"/>
            <a:ext cx="3189605" cy="29972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тінні</a:t>
            </a:r>
            <a:r>
              <a:rPr sz="1800" spc="-5" dirty="0">
                <a:latin typeface="Arial"/>
                <a:cs typeface="Arial"/>
              </a:rPr>
              <a:t>ң</a:t>
            </a:r>
            <a:r>
              <a:rPr sz="1800" spc="-80" dirty="0">
                <a:latin typeface="Arial"/>
                <a:cs typeface="Arial"/>
              </a:rPr>
              <a:t> </a:t>
            </a:r>
            <a:r>
              <a:rPr sz="1800" spc="-5" dirty="0">
                <a:latin typeface="Arial Narrow"/>
                <a:cs typeface="Arial Narrow"/>
              </a:rPr>
              <a:t>белгілі</a:t>
            </a:r>
            <a:r>
              <a:rPr sz="1800" spc="15" dirty="0">
                <a:latin typeface="Arial Narrow"/>
                <a:cs typeface="Arial Narrow"/>
              </a:rPr>
              <a:t> </a:t>
            </a:r>
            <a:r>
              <a:rPr sz="1800" spc="-5" dirty="0">
                <a:latin typeface="Arial Narrow"/>
                <a:cs typeface="Arial Narrow"/>
              </a:rPr>
              <a:t>бір</a:t>
            </a:r>
            <a:r>
              <a:rPr sz="1800" spc="5" dirty="0">
                <a:latin typeface="Arial Narrow"/>
                <a:cs typeface="Arial Narrow"/>
              </a:rPr>
              <a:t> </a:t>
            </a:r>
            <a:r>
              <a:rPr sz="1800" spc="-5" dirty="0">
                <a:latin typeface="Arial Narrow"/>
                <a:cs typeface="Arial Narrow"/>
              </a:rPr>
              <a:t>ерекшелігіне</a:t>
            </a:r>
            <a:endParaRPr sz="1800">
              <a:latin typeface="Arial Narrow"/>
              <a:cs typeface="Arial Narrow"/>
            </a:endParaRPr>
          </a:p>
        </p:txBody>
      </p:sp>
      <p:sp>
        <p:nvSpPr>
          <p:cNvPr id="18" name="object 18"/>
          <p:cNvSpPr txBox="1"/>
          <p:nvPr/>
        </p:nvSpPr>
        <p:spPr>
          <a:xfrm>
            <a:off x="2937510" y="2209038"/>
            <a:ext cx="7359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қ</a:t>
            </a:r>
            <a:r>
              <a:rPr sz="1800" spc="-5" dirty="0">
                <a:latin typeface="Arial Narrow"/>
                <a:cs typeface="Arial Narrow"/>
              </a:rPr>
              <a:t>арама-</a:t>
            </a:r>
            <a:endParaRPr sz="1800">
              <a:latin typeface="Arial Narrow"/>
              <a:cs typeface="Arial Narrow"/>
            </a:endParaRPr>
          </a:p>
        </p:txBody>
      </p:sp>
      <p:sp>
        <p:nvSpPr>
          <p:cNvPr id="19" name="object 19"/>
          <p:cNvSpPr txBox="1"/>
          <p:nvPr/>
        </p:nvSpPr>
        <p:spPr>
          <a:xfrm>
            <a:off x="2864357" y="2483358"/>
            <a:ext cx="8108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Narrow"/>
                <a:cs typeface="Arial Narrow"/>
              </a:rPr>
              <a:t>аны</a:t>
            </a:r>
            <a:r>
              <a:rPr sz="1800" spc="-5" dirty="0">
                <a:latin typeface="Arial"/>
                <a:cs typeface="Arial"/>
              </a:rPr>
              <a:t>қ</a:t>
            </a:r>
            <a:r>
              <a:rPr sz="1800" spc="-5" dirty="0">
                <a:latin typeface="Arial Narrow"/>
                <a:cs typeface="Arial Narrow"/>
              </a:rPr>
              <a:t>тау,</a:t>
            </a:r>
            <a:endParaRPr sz="1800">
              <a:latin typeface="Arial Narrow"/>
              <a:cs typeface="Arial Narrow"/>
            </a:endParaRPr>
          </a:p>
        </p:txBody>
      </p:sp>
      <p:sp>
        <p:nvSpPr>
          <p:cNvPr id="20" name="object 20"/>
          <p:cNvSpPr txBox="1"/>
          <p:nvPr/>
        </p:nvSpPr>
        <p:spPr>
          <a:xfrm>
            <a:off x="770026" y="2209038"/>
            <a:ext cx="1201420" cy="850265"/>
          </a:xfrm>
          <a:prstGeom prst="rect">
            <a:avLst/>
          </a:prstGeom>
        </p:spPr>
        <p:txBody>
          <a:bodyPr vert="horz" wrap="square" lIns="0" tIns="11430" rIns="0" bIns="0" rtlCol="0">
            <a:spAutoFit/>
          </a:bodyPr>
          <a:lstStyle/>
          <a:p>
            <a:pPr marL="12700" marR="5080">
              <a:lnSpc>
                <a:spcPct val="100299"/>
              </a:lnSpc>
              <a:spcBef>
                <a:spcPts val="90"/>
              </a:spcBef>
            </a:pPr>
            <a:r>
              <a:rPr sz="1800" spc="-5" dirty="0">
                <a:latin typeface="Arial Narrow"/>
                <a:cs typeface="Arial Narrow"/>
              </a:rPr>
              <a:t>негізделген </a:t>
            </a:r>
            <a:r>
              <a:rPr sz="1800" dirty="0">
                <a:latin typeface="Arial Narrow"/>
                <a:cs typeface="Arial Narrow"/>
              </a:rPr>
              <a:t> </a:t>
            </a:r>
            <a:r>
              <a:rPr sz="1800" dirty="0">
                <a:latin typeface="Arial"/>
                <a:cs typeface="Arial"/>
              </a:rPr>
              <a:t>қ</a:t>
            </a:r>
            <a:r>
              <a:rPr sz="1800" spc="-5" dirty="0">
                <a:latin typeface="Arial Narrow"/>
                <a:cs typeface="Arial Narrow"/>
              </a:rPr>
              <a:t>а</a:t>
            </a:r>
            <a:r>
              <a:rPr sz="1800" spc="-10" dirty="0">
                <a:latin typeface="Arial Narrow"/>
                <a:cs typeface="Arial Narrow"/>
              </a:rPr>
              <a:t>й</a:t>
            </a:r>
            <a:r>
              <a:rPr sz="1800" spc="10" dirty="0">
                <a:latin typeface="Arial Narrow"/>
                <a:cs typeface="Arial Narrow"/>
              </a:rPr>
              <a:t>ш</a:t>
            </a:r>
            <a:r>
              <a:rPr sz="1800" spc="-10" dirty="0">
                <a:latin typeface="Arial Narrow"/>
                <a:cs typeface="Arial Narrow"/>
              </a:rPr>
              <a:t>ы</a:t>
            </a:r>
            <a:r>
              <a:rPr sz="1800" dirty="0">
                <a:latin typeface="Arial Narrow"/>
                <a:cs typeface="Arial Narrow"/>
              </a:rPr>
              <a:t>лы</a:t>
            </a:r>
            <a:r>
              <a:rPr sz="1800" dirty="0">
                <a:latin typeface="Arial"/>
                <a:cs typeface="Arial"/>
              </a:rPr>
              <a:t>қ</a:t>
            </a:r>
            <a:r>
              <a:rPr sz="1800" spc="5" dirty="0">
                <a:latin typeface="Arial Narrow"/>
                <a:cs typeface="Arial Narrow"/>
              </a:rPr>
              <a:t>ты  </a:t>
            </a:r>
            <a:r>
              <a:rPr sz="1800" spc="-5" dirty="0">
                <a:latin typeface="Arial Narrow"/>
                <a:cs typeface="Arial Narrow"/>
              </a:rPr>
              <a:t>салыстыру;</a:t>
            </a:r>
            <a:endParaRPr sz="1800" dirty="0">
              <a:latin typeface="Arial Narrow"/>
              <a:cs typeface="Arial Narrow"/>
            </a:endParaRPr>
          </a:p>
        </p:txBody>
      </p:sp>
      <p:sp>
        <p:nvSpPr>
          <p:cNvPr id="21" name="object 21"/>
          <p:cNvSpPr txBox="1"/>
          <p:nvPr/>
        </p:nvSpPr>
        <p:spPr>
          <a:xfrm>
            <a:off x="483514" y="2954329"/>
            <a:ext cx="3190875" cy="300355"/>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тінде</a:t>
            </a:r>
            <a:r>
              <a:rPr sz="1800" spc="140" dirty="0">
                <a:latin typeface="Arial Narrow"/>
                <a:cs typeface="Arial Narrow"/>
              </a:rPr>
              <a:t> </a:t>
            </a:r>
            <a:r>
              <a:rPr sz="1800" spc="-5" dirty="0">
                <a:latin typeface="Arial Narrow"/>
                <a:cs typeface="Arial Narrow"/>
              </a:rPr>
              <a:t>сипаттал</a:t>
            </a:r>
            <a:r>
              <a:rPr sz="1800" spc="-5" dirty="0">
                <a:latin typeface="Arial"/>
                <a:cs typeface="Arial"/>
              </a:rPr>
              <a:t>ғ</a:t>
            </a:r>
            <a:r>
              <a:rPr sz="1800" spc="-5" dirty="0">
                <a:latin typeface="Arial Narrow"/>
                <a:cs typeface="Arial Narrow"/>
              </a:rPr>
              <a:t>ан</a:t>
            </a:r>
            <a:r>
              <a:rPr sz="1800" spc="150" dirty="0">
                <a:latin typeface="Arial Narrow"/>
                <a:cs typeface="Arial Narrow"/>
              </a:rPr>
              <a:t> </a:t>
            </a:r>
            <a:r>
              <a:rPr sz="1800" dirty="0">
                <a:latin typeface="Arial Narrow"/>
                <a:cs typeface="Arial Narrow"/>
              </a:rPr>
              <a:t>шынды</a:t>
            </a:r>
            <a:r>
              <a:rPr sz="1800" dirty="0">
                <a:latin typeface="Arial"/>
                <a:cs typeface="Arial"/>
              </a:rPr>
              <a:t>ққ</a:t>
            </a:r>
            <a:r>
              <a:rPr sz="1800" dirty="0">
                <a:latin typeface="Arial Narrow"/>
                <a:cs typeface="Arial Narrow"/>
              </a:rPr>
              <a:t>а</a:t>
            </a:r>
          </a:p>
        </p:txBody>
      </p:sp>
      <p:sp>
        <p:nvSpPr>
          <p:cNvPr id="22" name="object 22"/>
          <p:cNvSpPr txBox="1"/>
          <p:nvPr/>
        </p:nvSpPr>
        <p:spPr>
          <a:xfrm>
            <a:off x="735278" y="3143027"/>
            <a:ext cx="2903220" cy="575945"/>
          </a:xfrm>
          <a:prstGeom prst="rect">
            <a:avLst/>
          </a:prstGeom>
        </p:spPr>
        <p:txBody>
          <a:bodyPr vert="horz" wrap="square" lIns="0" tIns="10795" rIns="0" bIns="0" rtlCol="0">
            <a:spAutoFit/>
          </a:bodyPr>
          <a:lstStyle/>
          <a:p>
            <a:pPr marL="12700" marR="5080">
              <a:lnSpc>
                <a:spcPct val="100600"/>
              </a:lnSpc>
              <a:spcBef>
                <a:spcPts val="85"/>
              </a:spcBef>
              <a:tabLst>
                <a:tab pos="1093470" algn="l"/>
                <a:tab pos="1844675" algn="l"/>
              </a:tabLst>
            </a:pPr>
            <a:r>
              <a:rPr sz="1800" dirty="0">
                <a:latin typeface="Arial"/>
                <a:cs typeface="Arial"/>
              </a:rPr>
              <a:t>қ</a:t>
            </a:r>
            <a:r>
              <a:rPr sz="1800" spc="-5" dirty="0">
                <a:latin typeface="Arial Narrow"/>
                <a:cs typeface="Arial Narrow"/>
              </a:rPr>
              <a:t>а</a:t>
            </a:r>
            <a:r>
              <a:rPr sz="1800" spc="-10" dirty="0">
                <a:latin typeface="Arial Narrow"/>
                <a:cs typeface="Arial Narrow"/>
              </a:rPr>
              <a:t>ты</a:t>
            </a:r>
            <a:r>
              <a:rPr sz="1800" dirty="0">
                <a:latin typeface="Arial Narrow"/>
                <a:cs typeface="Arial Narrow"/>
              </a:rPr>
              <a:t>с</a:t>
            </a:r>
            <a:r>
              <a:rPr sz="1800" spc="5" dirty="0">
                <a:latin typeface="Arial Narrow"/>
                <a:cs typeface="Arial Narrow"/>
              </a:rPr>
              <a:t>т</a:t>
            </a:r>
            <a:r>
              <a:rPr sz="1800" dirty="0">
                <a:latin typeface="Arial Narrow"/>
                <a:cs typeface="Arial Narrow"/>
              </a:rPr>
              <a:t>ы	</a:t>
            </a:r>
            <a:r>
              <a:rPr sz="1800" spc="5" dirty="0">
                <a:latin typeface="Arial Narrow"/>
                <a:cs typeface="Arial Narrow"/>
              </a:rPr>
              <a:t>ж</a:t>
            </a:r>
            <a:r>
              <a:rPr sz="1800" spc="-5" dirty="0">
                <a:latin typeface="Arial Narrow"/>
                <a:cs typeface="Arial Narrow"/>
              </a:rPr>
              <a:t>е</a:t>
            </a:r>
            <a:r>
              <a:rPr sz="1800" spc="5" dirty="0">
                <a:latin typeface="Arial Narrow"/>
                <a:cs typeface="Arial Narrow"/>
              </a:rPr>
              <a:t>к</a:t>
            </a:r>
            <a:r>
              <a:rPr sz="1800" dirty="0">
                <a:latin typeface="Arial Narrow"/>
                <a:cs typeface="Arial Narrow"/>
              </a:rPr>
              <a:t>е	к</a:t>
            </a:r>
            <a:r>
              <a:rPr sz="1800" spc="-10" dirty="0">
                <a:latin typeface="Arial"/>
                <a:cs typeface="Arial"/>
              </a:rPr>
              <a:t>ө</a:t>
            </a:r>
            <a:r>
              <a:rPr sz="1800" spc="-5" dirty="0">
                <a:latin typeface="Arial Narrow"/>
                <a:cs typeface="Arial Narrow"/>
              </a:rPr>
              <a:t>з</a:t>
            </a:r>
            <a:r>
              <a:rPr sz="1800" dirty="0">
                <a:latin typeface="Arial"/>
                <a:cs typeface="Arial"/>
              </a:rPr>
              <a:t>қ</a:t>
            </a:r>
            <a:r>
              <a:rPr sz="1800" spc="5" dirty="0">
                <a:latin typeface="Arial Narrow"/>
                <a:cs typeface="Arial Narrow"/>
              </a:rPr>
              <a:t>ар</a:t>
            </a:r>
            <a:r>
              <a:rPr sz="1800" spc="-5" dirty="0">
                <a:latin typeface="Arial Narrow"/>
                <a:cs typeface="Arial Narrow"/>
              </a:rPr>
              <a:t>асын  білдіру.</a:t>
            </a:r>
            <a:endParaRPr sz="1800" dirty="0">
              <a:latin typeface="Arial Narrow"/>
              <a:cs typeface="Arial Narrow"/>
            </a:endParaRPr>
          </a:p>
        </p:txBody>
      </p:sp>
      <p:sp>
        <p:nvSpPr>
          <p:cNvPr id="35" name="object 35"/>
          <p:cNvSpPr txBox="1"/>
          <p:nvPr/>
        </p:nvSpPr>
        <p:spPr>
          <a:xfrm>
            <a:off x="8711310" y="261238"/>
            <a:ext cx="3234055" cy="3426460"/>
          </a:xfrm>
          <a:prstGeom prst="rect">
            <a:avLst/>
          </a:prstGeom>
          <a:solidFill>
            <a:srgbClr val="5B9BD4">
              <a:alpha val="19999"/>
            </a:srgbClr>
          </a:solidFill>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30"/>
              </a:spcBef>
            </a:pPr>
            <a:endParaRPr sz="1850">
              <a:latin typeface="Times New Roman"/>
              <a:cs typeface="Times New Roman"/>
            </a:endParaRPr>
          </a:p>
          <a:p>
            <a:pPr marL="245745">
              <a:lnSpc>
                <a:spcPct val="100000"/>
              </a:lnSpc>
            </a:pPr>
            <a:r>
              <a:rPr sz="1800" b="1" spc="-5" dirty="0">
                <a:latin typeface="Arial Narrow"/>
                <a:cs typeface="Arial Narrow"/>
              </a:rPr>
              <a:t>М</a:t>
            </a:r>
            <a:r>
              <a:rPr sz="1800" b="1" spc="-5" dirty="0">
                <a:latin typeface="Arial"/>
                <a:cs typeface="Arial"/>
              </a:rPr>
              <a:t>ә</a:t>
            </a:r>
            <a:r>
              <a:rPr sz="1800" b="1" spc="-5" dirty="0">
                <a:latin typeface="Arial Narrow"/>
                <a:cs typeface="Arial Narrow"/>
              </a:rPr>
              <a:t>тін</a:t>
            </a:r>
            <a:r>
              <a:rPr sz="1800" b="1" spc="375"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ша</a:t>
            </a:r>
            <a:r>
              <a:rPr sz="1800" spc="-5" dirty="0">
                <a:latin typeface="Arial"/>
                <a:cs typeface="Arial"/>
              </a:rPr>
              <a:t>ғ</a:t>
            </a:r>
            <a:r>
              <a:rPr sz="1800" spc="-5" dirty="0">
                <a:latin typeface="Arial Narrow"/>
                <a:cs typeface="Arial Narrow"/>
              </a:rPr>
              <a:t>ын к</a:t>
            </a:r>
            <a:r>
              <a:rPr sz="1800" spc="-5" dirty="0">
                <a:latin typeface="Arial"/>
                <a:cs typeface="Arial"/>
              </a:rPr>
              <a:t>ө</a:t>
            </a:r>
            <a:r>
              <a:rPr sz="1800" spc="-5" dirty="0">
                <a:latin typeface="Arial Narrow"/>
                <a:cs typeface="Arial Narrow"/>
              </a:rPr>
              <a:t>лемді</a:t>
            </a:r>
            <a:r>
              <a:rPr sz="1800" spc="-25"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тіндер;</a:t>
            </a:r>
            <a:endParaRPr sz="1800">
              <a:latin typeface="Arial Narrow"/>
              <a:cs typeface="Arial Narrow"/>
            </a:endParaRPr>
          </a:p>
          <a:p>
            <a:pPr marL="589280" indent="-344170">
              <a:lnSpc>
                <a:spcPct val="100000"/>
              </a:lnSpc>
              <a:spcBef>
                <a:spcPts val="5"/>
              </a:spcBef>
              <a:buFont typeface="Arial"/>
              <a:buChar char="•"/>
              <a:tabLst>
                <a:tab pos="589280" algn="l"/>
                <a:tab pos="589915" algn="l"/>
              </a:tabLst>
            </a:pPr>
            <a:r>
              <a:rPr sz="1800" spc="-5" dirty="0">
                <a:latin typeface="Arial Narrow"/>
                <a:cs typeface="Arial Narrow"/>
              </a:rPr>
              <a:t>т</a:t>
            </a:r>
            <a:r>
              <a:rPr sz="1800" spc="-5" dirty="0">
                <a:latin typeface="Arial"/>
                <a:cs typeface="Arial"/>
              </a:rPr>
              <a:t>ү</a:t>
            </a:r>
            <a:r>
              <a:rPr sz="1800" spc="-5" dirty="0">
                <a:latin typeface="Arial Narrow"/>
                <a:cs typeface="Arial Narrow"/>
              </a:rPr>
              <a:t>рлі</a:t>
            </a:r>
            <a:r>
              <a:rPr sz="1800" spc="-25" dirty="0">
                <a:latin typeface="Arial Narrow"/>
                <a:cs typeface="Arial Narrow"/>
              </a:rPr>
              <a:t> </a:t>
            </a:r>
            <a:r>
              <a:rPr sz="1800" spc="-5" dirty="0">
                <a:latin typeface="Arial Narrow"/>
                <a:cs typeface="Arial Narrow"/>
              </a:rPr>
              <a:t>стильдегі</a:t>
            </a:r>
            <a:r>
              <a:rPr sz="1800" spc="-25"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тіндер;</a:t>
            </a:r>
            <a:endParaRPr sz="1800">
              <a:latin typeface="Arial Narrow"/>
              <a:cs typeface="Arial Narrow"/>
            </a:endParaRPr>
          </a:p>
          <a:p>
            <a:pPr marL="589280" marR="668020" indent="-343535">
              <a:lnSpc>
                <a:spcPct val="100000"/>
              </a:lnSpc>
              <a:buFont typeface="Arial"/>
              <a:buChar char="•"/>
              <a:tabLst>
                <a:tab pos="589280" algn="l"/>
                <a:tab pos="589915"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тін ішінде графиктік </a:t>
            </a:r>
            <a:r>
              <a:rPr sz="1800" spc="-400" dirty="0">
                <a:latin typeface="Arial Narrow"/>
                <a:cs typeface="Arial Narrow"/>
              </a:rPr>
              <a:t> </a:t>
            </a:r>
            <a:r>
              <a:rPr sz="1800" spc="-5" dirty="0">
                <a:latin typeface="Arial Narrow"/>
                <a:cs typeface="Arial Narrow"/>
              </a:rPr>
              <a:t>а</a:t>
            </a:r>
            <a:r>
              <a:rPr sz="1800" spc="-5" dirty="0">
                <a:latin typeface="Arial"/>
                <a:cs typeface="Arial"/>
              </a:rPr>
              <a:t>қ</a:t>
            </a:r>
            <a:r>
              <a:rPr sz="1800" spc="-5" dirty="0">
                <a:latin typeface="Arial Narrow"/>
                <a:cs typeface="Arial Narrow"/>
              </a:rPr>
              <a:t>парат.</a:t>
            </a:r>
            <a:endParaRPr sz="1800">
              <a:latin typeface="Arial Narrow"/>
              <a:cs typeface="Arial Narrow"/>
            </a:endParaRPr>
          </a:p>
        </p:txBody>
      </p:sp>
      <p:sp>
        <p:nvSpPr>
          <p:cNvPr id="36" name="object 36"/>
          <p:cNvSpPr/>
          <p:nvPr/>
        </p:nvSpPr>
        <p:spPr>
          <a:xfrm>
            <a:off x="8636254" y="1532889"/>
            <a:ext cx="75565" cy="2155190"/>
          </a:xfrm>
          <a:custGeom>
            <a:avLst/>
            <a:gdLst/>
            <a:ahLst/>
            <a:cxnLst/>
            <a:rect l="l" t="t" r="r" b="b"/>
            <a:pathLst>
              <a:path w="75565" h="2155190">
                <a:moveTo>
                  <a:pt x="75051" y="0"/>
                </a:moveTo>
                <a:lnTo>
                  <a:pt x="0" y="0"/>
                </a:lnTo>
                <a:lnTo>
                  <a:pt x="0" y="2154681"/>
                </a:lnTo>
                <a:lnTo>
                  <a:pt x="75051" y="2154681"/>
                </a:lnTo>
                <a:lnTo>
                  <a:pt x="75051" y="0"/>
                </a:lnTo>
                <a:close/>
              </a:path>
            </a:pathLst>
          </a:custGeom>
          <a:solidFill>
            <a:srgbClr val="5B9BD4"/>
          </a:solidFill>
        </p:spPr>
        <p:txBody>
          <a:bodyPr wrap="square" lIns="0" tIns="0" rIns="0" bIns="0" rtlCol="0"/>
          <a:lstStyle/>
          <a:p>
            <a:endParaRPr/>
          </a:p>
        </p:txBody>
      </p:sp>
      <p:sp>
        <p:nvSpPr>
          <p:cNvPr id="37" name="object 37"/>
          <p:cNvSpPr txBox="1"/>
          <p:nvPr/>
        </p:nvSpPr>
        <p:spPr>
          <a:xfrm>
            <a:off x="8711310" y="3933355"/>
            <a:ext cx="3234055" cy="2685415"/>
          </a:xfrm>
          <a:prstGeom prst="rect">
            <a:avLst/>
          </a:prstGeom>
          <a:solidFill>
            <a:srgbClr val="EC7C30">
              <a:alpha val="19999"/>
            </a:srgbClr>
          </a:solidFill>
        </p:spPr>
        <p:txBody>
          <a:bodyPr vert="horz" wrap="square" lIns="0" tIns="0" rIns="0" bIns="0" rtlCol="0">
            <a:spAutoFit/>
          </a:bodyPr>
          <a:lstStyle/>
          <a:p>
            <a:pPr>
              <a:lnSpc>
                <a:spcPct val="100000"/>
              </a:lnSpc>
            </a:pPr>
            <a:endParaRPr sz="2100">
              <a:latin typeface="Times New Roman"/>
              <a:cs typeface="Times New Roman"/>
            </a:endParaRPr>
          </a:p>
          <a:p>
            <a:pPr marL="245745">
              <a:lnSpc>
                <a:spcPct val="100000"/>
              </a:lnSpc>
            </a:pPr>
            <a:r>
              <a:rPr sz="1800" b="1" spc="-5" dirty="0">
                <a:latin typeface="Arial Narrow"/>
                <a:cs typeface="Arial Narrow"/>
              </a:rPr>
              <a:t>Тапсырма</a:t>
            </a:r>
            <a:r>
              <a:rPr sz="1800" b="1" spc="-20"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интерпретациялау</a:t>
            </a:r>
            <a:r>
              <a:rPr sz="1800" spc="-5" dirty="0">
                <a:latin typeface="Arial"/>
                <a:cs typeface="Arial"/>
              </a:rPr>
              <a:t>ғ</a:t>
            </a:r>
            <a:r>
              <a:rPr sz="1800" spc="-5" dirty="0">
                <a:latin typeface="Arial Narrow"/>
                <a:cs typeface="Arial Narrow"/>
              </a:rPr>
              <a:t>а;</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интеграциялау</a:t>
            </a:r>
            <a:r>
              <a:rPr sz="1800" spc="-5" dirty="0">
                <a:latin typeface="Arial"/>
                <a:cs typeface="Arial"/>
              </a:rPr>
              <a:t>ғ</a:t>
            </a:r>
            <a:r>
              <a:rPr sz="1800" spc="-5" dirty="0">
                <a:latin typeface="Arial Narrow"/>
                <a:cs typeface="Arial Narrow"/>
              </a:rPr>
              <a:t>а;</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салыстыру</a:t>
            </a:r>
            <a:r>
              <a:rPr sz="1800" spc="-5" dirty="0">
                <a:latin typeface="Arial"/>
                <a:cs typeface="Arial"/>
              </a:rPr>
              <a:t>ғ</a:t>
            </a:r>
            <a:r>
              <a:rPr sz="1800" spc="-5" dirty="0">
                <a:latin typeface="Arial Narrow"/>
                <a:cs typeface="Arial Narrow"/>
              </a:rPr>
              <a:t>а;</a:t>
            </a:r>
            <a:endParaRPr sz="1800">
              <a:latin typeface="Arial Narrow"/>
              <a:cs typeface="Arial Narrow"/>
            </a:endParaRPr>
          </a:p>
          <a:p>
            <a:pPr marL="589280" indent="-344170">
              <a:lnSpc>
                <a:spcPct val="100000"/>
              </a:lnSpc>
              <a:spcBef>
                <a:spcPts val="5"/>
              </a:spcBef>
              <a:buFont typeface="Arial"/>
              <a:buChar char="•"/>
              <a:tabLst>
                <a:tab pos="589280" algn="l"/>
                <a:tab pos="589915" algn="l"/>
              </a:tabLst>
            </a:pPr>
            <a:r>
              <a:rPr sz="1800" spc="-5" dirty="0">
                <a:latin typeface="Arial Narrow"/>
                <a:cs typeface="Arial Narrow"/>
              </a:rPr>
              <a:t>болжам</a:t>
            </a:r>
            <a:r>
              <a:rPr sz="1800" spc="-15" dirty="0">
                <a:latin typeface="Arial Narrow"/>
                <a:cs typeface="Arial Narrow"/>
              </a:rPr>
              <a:t> </a:t>
            </a:r>
            <a:r>
              <a:rPr sz="1800" spc="-5" dirty="0">
                <a:latin typeface="Arial Narrow"/>
                <a:cs typeface="Arial Narrow"/>
              </a:rPr>
              <a:t>жасау</a:t>
            </a:r>
            <a:r>
              <a:rPr sz="1800" spc="-5" dirty="0">
                <a:latin typeface="Arial"/>
                <a:cs typeface="Arial"/>
              </a:rPr>
              <a:t>ғ</a:t>
            </a:r>
            <a:r>
              <a:rPr sz="1800" spc="-5" dirty="0">
                <a:latin typeface="Arial Narrow"/>
                <a:cs typeface="Arial Narrow"/>
              </a:rPr>
              <a:t>а</a:t>
            </a:r>
            <a:endParaRPr sz="1800">
              <a:latin typeface="Arial Narrow"/>
              <a:cs typeface="Arial Narrow"/>
            </a:endParaRPr>
          </a:p>
          <a:p>
            <a:pPr marL="589280">
              <a:lnSpc>
                <a:spcPct val="100000"/>
              </a:lnSpc>
            </a:pPr>
            <a:r>
              <a:rPr sz="1800" spc="-5" dirty="0">
                <a:latin typeface="Arial"/>
                <a:cs typeface="Arial"/>
              </a:rPr>
              <a:t>құ</a:t>
            </a:r>
            <a:r>
              <a:rPr sz="1800" spc="-5" dirty="0">
                <a:latin typeface="Arial Narrow"/>
                <a:cs typeface="Arial Narrow"/>
              </a:rPr>
              <a:t>рыл</a:t>
            </a:r>
            <a:r>
              <a:rPr sz="1800" spc="-5" dirty="0">
                <a:latin typeface="Arial"/>
                <a:cs typeface="Arial"/>
              </a:rPr>
              <a:t>ғ</a:t>
            </a:r>
            <a:r>
              <a:rPr sz="1800" spc="-5" dirty="0">
                <a:latin typeface="Arial Narrow"/>
                <a:cs typeface="Arial Narrow"/>
              </a:rPr>
              <a:t>ан</a:t>
            </a:r>
            <a:r>
              <a:rPr sz="1800" dirty="0">
                <a:latin typeface="Arial Narrow"/>
                <a:cs typeface="Arial Narrow"/>
              </a:rPr>
              <a:t> </a:t>
            </a:r>
            <a:r>
              <a:rPr sz="1800" spc="-10" dirty="0">
                <a:latin typeface="Arial Narrow"/>
                <a:cs typeface="Arial Narrow"/>
              </a:rPr>
              <a:t>тапсырмалар.</a:t>
            </a:r>
            <a:endParaRPr sz="1800">
              <a:latin typeface="Arial Narrow"/>
              <a:cs typeface="Arial Narrow"/>
            </a:endParaRPr>
          </a:p>
        </p:txBody>
      </p:sp>
      <p:sp>
        <p:nvSpPr>
          <p:cNvPr id="38" name="object 38"/>
          <p:cNvSpPr/>
          <p:nvPr/>
        </p:nvSpPr>
        <p:spPr>
          <a:xfrm>
            <a:off x="8636254" y="4895126"/>
            <a:ext cx="75565" cy="1723389"/>
          </a:xfrm>
          <a:custGeom>
            <a:avLst/>
            <a:gdLst/>
            <a:ahLst/>
            <a:cxnLst/>
            <a:rect l="l" t="t" r="r" b="b"/>
            <a:pathLst>
              <a:path w="75565" h="1723390">
                <a:moveTo>
                  <a:pt x="75051" y="0"/>
                </a:moveTo>
                <a:lnTo>
                  <a:pt x="0" y="0"/>
                </a:lnTo>
                <a:lnTo>
                  <a:pt x="0" y="1723390"/>
                </a:lnTo>
                <a:lnTo>
                  <a:pt x="75051" y="1723390"/>
                </a:lnTo>
                <a:lnTo>
                  <a:pt x="75051" y="0"/>
                </a:lnTo>
                <a:close/>
              </a:path>
            </a:pathLst>
          </a:custGeom>
          <a:solidFill>
            <a:srgbClr val="EC7C30"/>
          </a:solidFill>
        </p:spPr>
        <p:txBody>
          <a:bodyPr wrap="square" lIns="0" tIns="0" rIns="0" bIns="0" rtlCol="0"/>
          <a:lstStyle/>
          <a:p>
            <a:endParaRPr/>
          </a:p>
        </p:txBody>
      </p:sp>
      <p:sp>
        <p:nvSpPr>
          <p:cNvPr id="39" name="object 39"/>
          <p:cNvSpPr txBox="1"/>
          <p:nvPr/>
        </p:nvSpPr>
        <p:spPr>
          <a:xfrm>
            <a:off x="5254878" y="3296234"/>
            <a:ext cx="1495425" cy="1003300"/>
          </a:xfrm>
          <a:prstGeom prst="rect">
            <a:avLst/>
          </a:prstGeom>
        </p:spPr>
        <p:txBody>
          <a:bodyPr vert="horz" wrap="square" lIns="0" tIns="12065" rIns="0" bIns="0" rtlCol="0">
            <a:spAutoFit/>
          </a:bodyPr>
          <a:lstStyle/>
          <a:p>
            <a:pPr marL="358140" marR="5080" indent="-346075">
              <a:lnSpc>
                <a:spcPct val="100299"/>
              </a:lnSpc>
              <a:spcBef>
                <a:spcPts val="95"/>
              </a:spcBef>
            </a:pPr>
            <a:r>
              <a:rPr sz="3200" b="1" dirty="0">
                <a:latin typeface="Arial Narrow"/>
                <a:cs typeface="Arial Narrow"/>
              </a:rPr>
              <a:t>2-</a:t>
            </a:r>
            <a:r>
              <a:rPr sz="3200" b="1" spc="-5" dirty="0">
                <a:latin typeface="Arial Narrow"/>
                <a:cs typeface="Arial Narrow"/>
              </a:rPr>
              <a:t>д</a:t>
            </a:r>
            <a:r>
              <a:rPr sz="3200" b="1" dirty="0">
                <a:latin typeface="Arial Narrow"/>
                <a:cs typeface="Arial Narrow"/>
              </a:rPr>
              <a:t>е</a:t>
            </a:r>
            <a:r>
              <a:rPr sz="3200" b="1" spc="-5" dirty="0">
                <a:latin typeface="Arial"/>
                <a:cs typeface="Arial"/>
              </a:rPr>
              <a:t>ң</a:t>
            </a:r>
            <a:r>
              <a:rPr sz="3200" b="1" dirty="0">
                <a:latin typeface="Arial Narrow"/>
                <a:cs typeface="Arial Narrow"/>
              </a:rPr>
              <a:t>гей  PISA</a:t>
            </a:r>
            <a:endParaRPr sz="3200">
              <a:latin typeface="Arial Narrow"/>
              <a:cs typeface="Arial Narrow"/>
            </a:endParaRPr>
          </a:p>
        </p:txBody>
      </p:sp>
      <p:sp>
        <p:nvSpPr>
          <p:cNvPr id="42" name="object 3">
            <a:extLst>
              <a:ext uri="{FF2B5EF4-FFF2-40B4-BE49-F238E27FC236}">
                <a16:creationId xmlns:a16="http://schemas.microsoft.com/office/drawing/2014/main" xmlns="" id="{21FB033F-8CD5-4B4D-B925-D0E05819F81B}"/>
              </a:ext>
            </a:extLst>
          </p:cNvPr>
          <p:cNvSpPr/>
          <p:nvPr/>
        </p:nvSpPr>
        <p:spPr>
          <a:xfrm>
            <a:off x="291114" y="1457324"/>
            <a:ext cx="94614" cy="2356675"/>
          </a:xfrm>
          <a:custGeom>
            <a:avLst/>
            <a:gdLst/>
            <a:ahLst/>
            <a:cxnLst/>
            <a:rect l="l" t="t" r="r" b="b"/>
            <a:pathLst>
              <a:path w="81279" h="2155190">
                <a:moveTo>
                  <a:pt x="81220" y="0"/>
                </a:moveTo>
                <a:lnTo>
                  <a:pt x="0" y="0"/>
                </a:lnTo>
                <a:lnTo>
                  <a:pt x="0" y="2154681"/>
                </a:lnTo>
                <a:lnTo>
                  <a:pt x="81220" y="2154681"/>
                </a:lnTo>
                <a:lnTo>
                  <a:pt x="81220" y="0"/>
                </a:lnTo>
                <a:close/>
              </a:path>
            </a:pathLst>
          </a:custGeom>
          <a:solidFill>
            <a:srgbClr val="FFC000"/>
          </a:solidFill>
        </p:spPr>
        <p:txBody>
          <a:bodyPr wrap="square" lIns="0" tIns="0" rIns="0" bIns="0" rtlCol="0"/>
          <a:lstStyle/>
          <a:p>
            <a:endParaRPr/>
          </a:p>
        </p:txBody>
      </p:sp>
      <p:sp>
        <p:nvSpPr>
          <p:cNvPr id="43" name="TextBox 42">
            <a:extLst>
              <a:ext uri="{FF2B5EF4-FFF2-40B4-BE49-F238E27FC236}">
                <a16:creationId xmlns:a16="http://schemas.microsoft.com/office/drawing/2014/main" xmlns="" id="{F27F7B37-C8C7-4047-A844-30E66C8FDFBB}"/>
              </a:ext>
            </a:extLst>
          </p:cNvPr>
          <p:cNvSpPr txBox="1"/>
          <p:nvPr/>
        </p:nvSpPr>
        <p:spPr>
          <a:xfrm>
            <a:off x="878444" y="340497"/>
            <a:ext cx="2122312" cy="276999"/>
          </a:xfrm>
          <a:prstGeom prst="rect">
            <a:avLst/>
          </a:prstGeom>
          <a:noFill/>
        </p:spPr>
        <p:txBody>
          <a:bodyPr wrap="none" rtlCol="0">
            <a:spAutoFit/>
          </a:bodyPr>
          <a:lstStyle/>
          <a:p>
            <a:r>
              <a:rPr lang="kk-KZ" sz="1200" b="1" dirty="0">
                <a:latin typeface="Arial" panose="020B0604020202020204" pitchFamily="34" charset="0"/>
                <a:cs typeface="Arial" panose="020B0604020202020204" pitchFamily="34" charset="0"/>
              </a:rPr>
              <a:t>ДЕҢГЕЙ СИПАТТАМАСЫ:</a:t>
            </a:r>
            <a:endParaRPr lang="ru-RU" sz="1200" b="1"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40DA68C6-DA16-42B5-873E-EFDA5A7168AF}"/>
              </a:ext>
            </a:extLst>
          </p:cNvPr>
          <p:cNvSpPr txBox="1"/>
          <p:nvPr/>
        </p:nvSpPr>
        <p:spPr>
          <a:xfrm>
            <a:off x="3707917" y="117128"/>
            <a:ext cx="5023748" cy="338554"/>
          </a:xfrm>
          <a:prstGeom prst="rect">
            <a:avLst/>
          </a:prstGeom>
          <a:noFill/>
        </p:spPr>
        <p:txBody>
          <a:bodyPr wrap="none" rtlCol="0">
            <a:spAutoFit/>
          </a:bodyPr>
          <a:lstStyle/>
          <a:p>
            <a:r>
              <a:rPr lang="kk-KZ" sz="1600" dirty="0">
                <a:latin typeface="Arial" panose="020B0604020202020204" pitchFamily="34" charset="0"/>
                <a:cs typeface="Arial" panose="020B0604020202020204" pitchFamily="34" charset="0"/>
              </a:rPr>
              <a:t>ОҚУ САУАТТЫЛЫҒЫНЫҢ ЖЕТІСТІК ДЕҢГЕЙЛЕРІ</a:t>
            </a:r>
            <a:endParaRPr lang="ru-RU" sz="16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0019" y="1623378"/>
            <a:ext cx="3222625" cy="3426460"/>
          </a:xfrm>
          <a:prstGeom prst="rect">
            <a:avLst/>
          </a:prstGeom>
          <a:solidFill>
            <a:srgbClr val="FFC000">
              <a:alpha val="19999"/>
            </a:srgbClr>
          </a:solidFill>
        </p:spPr>
        <p:txBody>
          <a:bodyPr vert="horz" wrap="square" lIns="0" tIns="39370" rIns="0" bIns="0" rtlCol="0">
            <a:spAutoFit/>
          </a:bodyPr>
          <a:lstStyle/>
          <a:p>
            <a:pPr marL="89535" algn="just">
              <a:lnSpc>
                <a:spcPct val="100000"/>
              </a:lnSpc>
              <a:spcBef>
                <a:spcPts val="310"/>
              </a:spcBef>
            </a:pPr>
            <a:r>
              <a:rPr sz="1800" b="1" spc="-5" dirty="0">
                <a:latin typeface="Arial Narrow"/>
                <a:cs typeface="Arial Narrow"/>
              </a:rPr>
              <a:t>Де</a:t>
            </a:r>
            <a:r>
              <a:rPr sz="1800" b="1" spc="-5" dirty="0">
                <a:latin typeface="Arial"/>
                <a:cs typeface="Arial"/>
              </a:rPr>
              <a:t>ң</a:t>
            </a:r>
            <a:r>
              <a:rPr sz="1800" b="1" spc="-5" dirty="0">
                <a:latin typeface="Arial Narrow"/>
                <a:cs typeface="Arial Narrow"/>
              </a:rPr>
              <a:t>гей</a:t>
            </a:r>
            <a:r>
              <a:rPr sz="1800" b="1" spc="-30" dirty="0">
                <a:latin typeface="Arial Narrow"/>
                <a:cs typeface="Arial Narrow"/>
              </a:rPr>
              <a:t> </a:t>
            </a:r>
            <a:r>
              <a:rPr sz="1800" b="1" spc="-5" dirty="0">
                <a:latin typeface="Arial Narrow"/>
                <a:cs typeface="Arial Narrow"/>
              </a:rPr>
              <a:t>сипаттамасы:</a:t>
            </a:r>
            <a:endParaRPr sz="1800">
              <a:latin typeface="Arial Narrow"/>
              <a:cs typeface="Arial Narrow"/>
            </a:endParaRPr>
          </a:p>
          <a:p>
            <a:pPr marL="375920" marR="85090" indent="-287020" algn="just">
              <a:lnSpc>
                <a:spcPct val="100000"/>
              </a:lnSpc>
              <a:buFont typeface="Arial"/>
              <a:buChar char="•"/>
              <a:tabLst>
                <a:tab pos="376555" algn="l"/>
                <a:tab pos="2583180" algn="l"/>
              </a:tabLst>
            </a:pPr>
            <a:r>
              <a:rPr sz="1800" spc="-5" dirty="0">
                <a:latin typeface="Arial Narrow"/>
                <a:cs typeface="Arial Narrow"/>
              </a:rPr>
              <a:t>а</a:t>
            </a:r>
            <a:r>
              <a:rPr sz="1800" dirty="0">
                <a:latin typeface="Arial"/>
                <a:cs typeface="Arial"/>
              </a:rPr>
              <a:t>қ</a:t>
            </a:r>
            <a:r>
              <a:rPr sz="1800" spc="-5" dirty="0">
                <a:latin typeface="Arial Narrow"/>
                <a:cs typeface="Arial Narrow"/>
              </a:rPr>
              <a:t>п</a:t>
            </a:r>
            <a:r>
              <a:rPr sz="1800" spc="10" dirty="0">
                <a:latin typeface="Arial Narrow"/>
                <a:cs typeface="Arial Narrow"/>
              </a:rPr>
              <a:t>а</a:t>
            </a:r>
            <a:r>
              <a:rPr sz="1800" spc="-5" dirty="0">
                <a:latin typeface="Arial Narrow"/>
                <a:cs typeface="Arial Narrow"/>
              </a:rPr>
              <a:t>ратт</a:t>
            </a:r>
            <a:r>
              <a:rPr sz="1800" spc="5" dirty="0">
                <a:latin typeface="Arial Narrow"/>
                <a:cs typeface="Arial Narrow"/>
              </a:rPr>
              <a:t>ы</a:t>
            </a:r>
            <a:r>
              <a:rPr sz="1800" dirty="0">
                <a:latin typeface="Arial"/>
                <a:cs typeface="Arial"/>
              </a:rPr>
              <a:t>ң	</a:t>
            </a:r>
            <a:r>
              <a:rPr sz="1800" spc="-5" dirty="0">
                <a:latin typeface="Arial Narrow"/>
                <a:cs typeface="Arial Narrow"/>
              </a:rPr>
              <a:t>к</a:t>
            </a:r>
            <a:r>
              <a:rPr sz="1800" spc="5" dirty="0">
                <a:latin typeface="Arial Narrow"/>
                <a:cs typeface="Arial Narrow"/>
              </a:rPr>
              <a:t>ей</a:t>
            </a:r>
            <a:r>
              <a:rPr sz="1800" dirty="0">
                <a:latin typeface="Arial Narrow"/>
                <a:cs typeface="Arial Narrow"/>
              </a:rPr>
              <a:t>б</a:t>
            </a:r>
            <a:r>
              <a:rPr sz="1800" spc="-5" dirty="0">
                <a:latin typeface="Arial Narrow"/>
                <a:cs typeface="Arial Narrow"/>
              </a:rPr>
              <a:t>ір  б</a:t>
            </a:r>
            <a:r>
              <a:rPr sz="1800" spc="-5" dirty="0">
                <a:latin typeface="Arial"/>
                <a:cs typeface="Arial"/>
              </a:rPr>
              <a:t>ө</a:t>
            </a:r>
            <a:r>
              <a:rPr sz="1800" spc="-5" dirty="0">
                <a:latin typeface="Arial Narrow"/>
                <a:cs typeface="Arial Narrow"/>
              </a:rPr>
              <a:t>ліктеріндегі</a:t>
            </a:r>
            <a:r>
              <a:rPr sz="1800" dirty="0">
                <a:latin typeface="Arial Narrow"/>
                <a:cs typeface="Arial Narrow"/>
              </a:rPr>
              <a:t> </a:t>
            </a:r>
            <a:r>
              <a:rPr sz="1800" spc="-5" dirty="0">
                <a:latin typeface="Arial Narrow"/>
                <a:cs typeface="Arial Narrow"/>
              </a:rPr>
              <a:t>байланысты </a:t>
            </a:r>
            <a:r>
              <a:rPr sz="1800" spc="-400" dirty="0">
                <a:latin typeface="Arial Narrow"/>
                <a:cs typeface="Arial Narrow"/>
              </a:rPr>
              <a:t> </a:t>
            </a:r>
            <a:r>
              <a:rPr sz="1800" spc="-5" dirty="0">
                <a:latin typeface="Arial Narrow"/>
                <a:cs typeface="Arial Narrow"/>
              </a:rPr>
              <a:t>аны</a:t>
            </a:r>
            <a:r>
              <a:rPr sz="1800" spc="-5" dirty="0">
                <a:latin typeface="Arial"/>
                <a:cs typeface="Arial"/>
              </a:rPr>
              <a:t>қ</a:t>
            </a:r>
            <a:r>
              <a:rPr sz="1800" spc="-5" dirty="0">
                <a:latin typeface="Arial Narrow"/>
                <a:cs typeface="Arial Narrow"/>
              </a:rPr>
              <a:t>тау</a:t>
            </a:r>
            <a:r>
              <a:rPr sz="1800" spc="20" dirty="0">
                <a:latin typeface="Arial Narrow"/>
                <a:cs typeface="Arial Narrow"/>
              </a:rPr>
              <a:t> </a:t>
            </a:r>
            <a:r>
              <a:rPr sz="1800" spc="-5" dirty="0">
                <a:latin typeface="Arial Narrow"/>
                <a:cs typeface="Arial Narrow"/>
              </a:rPr>
              <a:t>ж</a:t>
            </a:r>
            <a:r>
              <a:rPr sz="1800" spc="-5" dirty="0">
                <a:latin typeface="Arial"/>
                <a:cs typeface="Arial"/>
              </a:rPr>
              <a:t>ә</a:t>
            </a:r>
            <a:r>
              <a:rPr sz="1800" spc="-5" dirty="0">
                <a:latin typeface="Arial Narrow"/>
                <a:cs typeface="Arial Narrow"/>
              </a:rPr>
              <a:t>не талдау;</a:t>
            </a:r>
            <a:endParaRPr sz="1800">
              <a:latin typeface="Arial Narrow"/>
              <a:cs typeface="Arial Narrow"/>
            </a:endParaRPr>
          </a:p>
          <a:p>
            <a:pPr marL="375920" marR="86360" indent="-287020" algn="just">
              <a:lnSpc>
                <a:spcPct val="100000"/>
              </a:lnSpc>
              <a:buFont typeface="Arial"/>
              <a:buChar char="•"/>
              <a:tabLst>
                <a:tab pos="376555"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тін</a:t>
            </a:r>
            <a:r>
              <a:rPr sz="1800" dirty="0">
                <a:latin typeface="Arial Narrow"/>
                <a:cs typeface="Arial Narrow"/>
              </a:rPr>
              <a:t> </a:t>
            </a:r>
            <a:r>
              <a:rPr sz="1800" spc="-5" dirty="0">
                <a:latin typeface="Arial Narrow"/>
                <a:cs typeface="Arial Narrow"/>
              </a:rPr>
              <a:t>б</a:t>
            </a:r>
            <a:r>
              <a:rPr sz="1800" spc="-5" dirty="0">
                <a:latin typeface="Arial"/>
                <a:cs typeface="Arial"/>
              </a:rPr>
              <a:t>ө</a:t>
            </a:r>
            <a:r>
              <a:rPr sz="1800" spc="-5" dirty="0">
                <a:latin typeface="Arial Narrow"/>
                <a:cs typeface="Arial Narrow"/>
              </a:rPr>
              <a:t>ліктерін</a:t>
            </a:r>
            <a:r>
              <a:rPr sz="1800" dirty="0">
                <a:latin typeface="Arial Narrow"/>
                <a:cs typeface="Arial Narrow"/>
              </a:rPr>
              <a:t> </a:t>
            </a:r>
            <a:r>
              <a:rPr sz="1800" spc="-5" dirty="0">
                <a:latin typeface="Arial"/>
                <a:cs typeface="Arial"/>
              </a:rPr>
              <a:t>ө</a:t>
            </a:r>
            <a:r>
              <a:rPr sz="1800" spc="-5" dirty="0">
                <a:latin typeface="Arial Narrow"/>
                <a:cs typeface="Arial Narrow"/>
              </a:rPr>
              <a:t>зара </a:t>
            </a:r>
            <a:r>
              <a:rPr sz="1800" spc="-400" dirty="0">
                <a:latin typeface="Arial Narrow"/>
                <a:cs typeface="Arial Narrow"/>
              </a:rPr>
              <a:t> </a:t>
            </a:r>
            <a:r>
              <a:rPr sz="1800" spc="-5" dirty="0">
                <a:latin typeface="Arial Narrow"/>
                <a:cs typeface="Arial Narrow"/>
              </a:rPr>
              <a:t>байланыстыру</a:t>
            </a:r>
            <a:r>
              <a:rPr sz="1800" dirty="0">
                <a:latin typeface="Arial Narrow"/>
                <a:cs typeface="Arial Narrow"/>
              </a:rPr>
              <a:t> ар</a:t>
            </a:r>
            <a:r>
              <a:rPr sz="1800" dirty="0">
                <a:latin typeface="Arial"/>
                <a:cs typeface="Arial"/>
              </a:rPr>
              <a:t>қ</a:t>
            </a:r>
            <a:r>
              <a:rPr sz="1800" dirty="0">
                <a:latin typeface="Arial Narrow"/>
                <a:cs typeface="Arial Narrow"/>
              </a:rPr>
              <a:t>ылы</a:t>
            </a:r>
            <a:r>
              <a:rPr sz="1800" spc="5" dirty="0">
                <a:latin typeface="Arial Narrow"/>
                <a:cs typeface="Arial Narrow"/>
              </a:rPr>
              <a:t> </a:t>
            </a:r>
            <a:r>
              <a:rPr sz="1800" spc="-5" dirty="0">
                <a:latin typeface="Arial Narrow"/>
                <a:cs typeface="Arial Narrow"/>
              </a:rPr>
              <a:t>негізгі </a:t>
            </a:r>
            <a:r>
              <a:rPr sz="1800" spc="-400" dirty="0">
                <a:latin typeface="Arial Narrow"/>
                <a:cs typeface="Arial Narrow"/>
              </a:rPr>
              <a:t> </a:t>
            </a:r>
            <a:r>
              <a:rPr sz="1800" spc="-5" dirty="0">
                <a:latin typeface="Arial Narrow"/>
                <a:cs typeface="Arial Narrow"/>
              </a:rPr>
              <a:t>идеяны</a:t>
            </a:r>
            <a:r>
              <a:rPr sz="1800" spc="5" dirty="0">
                <a:latin typeface="Arial Narrow"/>
                <a:cs typeface="Arial Narrow"/>
              </a:rPr>
              <a:t> </a:t>
            </a:r>
            <a:r>
              <a:rPr sz="1800" spc="-5" dirty="0">
                <a:latin typeface="Arial Narrow"/>
                <a:cs typeface="Arial Narrow"/>
              </a:rPr>
              <a:t>аны</a:t>
            </a:r>
            <a:r>
              <a:rPr sz="1800" spc="-5" dirty="0">
                <a:latin typeface="Arial"/>
                <a:cs typeface="Arial"/>
              </a:rPr>
              <a:t>қ</a:t>
            </a:r>
            <a:r>
              <a:rPr sz="1800" spc="-5" dirty="0">
                <a:latin typeface="Arial Narrow"/>
                <a:cs typeface="Arial Narrow"/>
              </a:rPr>
              <a:t>тау;</a:t>
            </a:r>
            <a:endParaRPr sz="1800">
              <a:latin typeface="Arial Narrow"/>
              <a:cs typeface="Arial Narrow"/>
            </a:endParaRPr>
          </a:p>
          <a:p>
            <a:pPr marL="375920" marR="85090" indent="-287020" algn="just">
              <a:lnSpc>
                <a:spcPct val="100000"/>
              </a:lnSpc>
              <a:spcBef>
                <a:spcPts val="5"/>
              </a:spcBef>
              <a:buChar char="•"/>
              <a:tabLst>
                <a:tab pos="376555" algn="l"/>
              </a:tabLst>
            </a:pPr>
            <a:r>
              <a:rPr sz="1800" spc="-5" dirty="0">
                <a:latin typeface="Arial"/>
                <a:cs typeface="Arial"/>
              </a:rPr>
              <a:t>қ</a:t>
            </a:r>
            <a:r>
              <a:rPr sz="1800" spc="-5" dirty="0">
                <a:latin typeface="Arial Narrow"/>
                <a:cs typeface="Arial Narrow"/>
              </a:rPr>
              <a:t>арама-</a:t>
            </a:r>
            <a:r>
              <a:rPr sz="1800" spc="-5" dirty="0">
                <a:latin typeface="Arial"/>
                <a:cs typeface="Arial"/>
              </a:rPr>
              <a:t>қ</a:t>
            </a:r>
            <a:r>
              <a:rPr sz="1800" spc="-5" dirty="0">
                <a:latin typeface="Arial Narrow"/>
                <a:cs typeface="Arial Narrow"/>
              </a:rPr>
              <a:t>айшы</a:t>
            </a:r>
            <a:r>
              <a:rPr sz="1800" dirty="0">
                <a:latin typeface="Arial Narrow"/>
                <a:cs typeface="Arial Narrow"/>
              </a:rPr>
              <a:t> </a:t>
            </a:r>
            <a:r>
              <a:rPr sz="1800" spc="-5" dirty="0">
                <a:latin typeface="Arial Narrow"/>
                <a:cs typeface="Arial Narrow"/>
              </a:rPr>
              <a:t>а</a:t>
            </a:r>
            <a:r>
              <a:rPr sz="1800" spc="-5" dirty="0">
                <a:latin typeface="Arial"/>
                <a:cs typeface="Arial"/>
              </a:rPr>
              <a:t>қ</a:t>
            </a:r>
            <a:r>
              <a:rPr sz="1800" spc="-5" dirty="0">
                <a:latin typeface="Arial Narrow"/>
                <a:cs typeface="Arial Narrow"/>
              </a:rPr>
              <a:t>параттарды </a:t>
            </a:r>
            <a:r>
              <a:rPr sz="1800" spc="-400" dirty="0">
                <a:latin typeface="Arial Narrow"/>
                <a:cs typeface="Arial Narrow"/>
              </a:rPr>
              <a:t> </a:t>
            </a:r>
            <a:r>
              <a:rPr sz="1800" spc="-5" dirty="0">
                <a:latin typeface="Arial"/>
                <a:cs typeface="Arial"/>
              </a:rPr>
              <a:t>қ</a:t>
            </a:r>
            <a:r>
              <a:rPr sz="1800" spc="-5" dirty="0">
                <a:latin typeface="Arial Narrow"/>
                <a:cs typeface="Arial Narrow"/>
              </a:rPr>
              <a:t>амтитын</a:t>
            </a:r>
            <a:r>
              <a:rPr sz="1800"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тінді</a:t>
            </a:r>
            <a:r>
              <a:rPr sz="1800" dirty="0">
                <a:latin typeface="Arial Narrow"/>
                <a:cs typeface="Arial Narrow"/>
              </a:rPr>
              <a:t> </a:t>
            </a:r>
            <a:r>
              <a:rPr sz="1800" spc="-5" dirty="0">
                <a:latin typeface="Arial Narrow"/>
                <a:cs typeface="Arial Narrow"/>
              </a:rPr>
              <a:t>ой</a:t>
            </a:r>
            <a:r>
              <a:rPr sz="1800" dirty="0">
                <a:latin typeface="Arial Narrow"/>
                <a:cs typeface="Arial Narrow"/>
              </a:rPr>
              <a:t> </a:t>
            </a:r>
            <a:r>
              <a:rPr sz="1800" spc="-5" dirty="0">
                <a:latin typeface="Arial Narrow"/>
                <a:cs typeface="Arial Narrow"/>
              </a:rPr>
              <a:t>елегінен </a:t>
            </a:r>
            <a:r>
              <a:rPr sz="1800" spc="-400" dirty="0">
                <a:latin typeface="Arial Narrow"/>
                <a:cs typeface="Arial Narrow"/>
              </a:rPr>
              <a:t> </a:t>
            </a:r>
            <a:r>
              <a:rPr sz="1800" spc="-5" dirty="0">
                <a:latin typeface="Arial"/>
                <a:cs typeface="Arial"/>
              </a:rPr>
              <a:t>ө</a:t>
            </a:r>
            <a:r>
              <a:rPr sz="1800" spc="-5" dirty="0">
                <a:latin typeface="Arial Narrow"/>
                <a:cs typeface="Arial Narrow"/>
              </a:rPr>
              <a:t>ткізу;</a:t>
            </a:r>
            <a:endParaRPr sz="1800">
              <a:latin typeface="Arial Narrow"/>
              <a:cs typeface="Arial Narrow"/>
            </a:endParaRPr>
          </a:p>
          <a:p>
            <a:pPr marL="375920" indent="-287020" algn="just">
              <a:lnSpc>
                <a:spcPct val="100000"/>
              </a:lnSpc>
              <a:spcBef>
                <a:spcPts val="5"/>
              </a:spcBef>
              <a:buFont typeface="Arial"/>
              <a:buChar char="•"/>
              <a:tabLst>
                <a:tab pos="376555" algn="l"/>
              </a:tabLst>
            </a:pPr>
            <a:r>
              <a:rPr sz="1800" spc="-5" dirty="0">
                <a:latin typeface="Arial Narrow"/>
                <a:cs typeface="Arial Narrow"/>
              </a:rPr>
              <a:t>к</a:t>
            </a:r>
            <a:r>
              <a:rPr sz="1800" spc="-5" dirty="0">
                <a:latin typeface="Arial"/>
                <a:cs typeface="Arial"/>
              </a:rPr>
              <a:t>ү</a:t>
            </a:r>
            <a:r>
              <a:rPr sz="1800" spc="-5" dirty="0">
                <a:latin typeface="Arial Narrow"/>
                <a:cs typeface="Arial Narrow"/>
              </a:rPr>
              <a:t>нделікті</a:t>
            </a:r>
            <a:r>
              <a:rPr sz="1800" spc="725" dirty="0">
                <a:latin typeface="Arial Narrow"/>
                <a:cs typeface="Arial Narrow"/>
              </a:rPr>
              <a:t> </a:t>
            </a:r>
            <a:r>
              <a:rPr sz="1800" spc="735" dirty="0">
                <a:latin typeface="Arial Narrow"/>
                <a:cs typeface="Arial Narrow"/>
              </a:rPr>
              <a:t> </a:t>
            </a:r>
            <a:r>
              <a:rPr sz="1800" spc="-5" dirty="0">
                <a:latin typeface="Arial Narrow"/>
                <a:cs typeface="Arial Narrow"/>
              </a:rPr>
              <a:t>білім</a:t>
            </a:r>
            <a:r>
              <a:rPr sz="1800" spc="480" dirty="0">
                <a:latin typeface="Arial Narrow"/>
                <a:cs typeface="Arial Narrow"/>
              </a:rPr>
              <a:t>   </a:t>
            </a:r>
            <a:r>
              <a:rPr sz="1800" spc="-5" dirty="0">
                <a:latin typeface="Arial Narrow"/>
                <a:cs typeface="Arial Narrow"/>
              </a:rPr>
              <a:t>негізінде</a:t>
            </a:r>
            <a:endParaRPr sz="1800">
              <a:latin typeface="Arial Narrow"/>
              <a:cs typeface="Arial Narrow"/>
            </a:endParaRPr>
          </a:p>
          <a:p>
            <a:pPr marL="375920" algn="just">
              <a:lnSpc>
                <a:spcPct val="100000"/>
              </a:lnSpc>
            </a:pPr>
            <a:r>
              <a:rPr sz="1800" spc="-5" dirty="0">
                <a:latin typeface="Arial Narrow"/>
                <a:cs typeface="Arial Narrow"/>
              </a:rPr>
              <a:t>м</a:t>
            </a:r>
            <a:r>
              <a:rPr sz="1800" spc="-5" dirty="0">
                <a:latin typeface="Arial"/>
                <a:cs typeface="Arial"/>
              </a:rPr>
              <a:t>ә</a:t>
            </a:r>
            <a:r>
              <a:rPr sz="1800" spc="-5" dirty="0">
                <a:latin typeface="Arial Narrow"/>
                <a:cs typeface="Arial Narrow"/>
              </a:rPr>
              <a:t>тінді</a:t>
            </a:r>
            <a:r>
              <a:rPr sz="1800" spc="-20" dirty="0">
                <a:latin typeface="Arial Narrow"/>
                <a:cs typeface="Arial Narrow"/>
              </a:rPr>
              <a:t> </a:t>
            </a:r>
            <a:r>
              <a:rPr sz="1800" spc="-5" dirty="0">
                <a:latin typeface="Arial Narrow"/>
                <a:cs typeface="Arial Narrow"/>
              </a:rPr>
              <a:t>т</a:t>
            </a:r>
            <a:r>
              <a:rPr sz="1800" spc="-5" dirty="0">
                <a:latin typeface="Arial"/>
                <a:cs typeface="Arial"/>
              </a:rPr>
              <a:t>ү</a:t>
            </a:r>
            <a:r>
              <a:rPr sz="1800" spc="-5" dirty="0">
                <a:latin typeface="Arial Narrow"/>
                <a:cs typeface="Arial Narrow"/>
              </a:rPr>
              <a:t>сінгенін</a:t>
            </a:r>
            <a:r>
              <a:rPr sz="1800" spc="-20" dirty="0">
                <a:latin typeface="Arial Narrow"/>
                <a:cs typeface="Arial Narrow"/>
              </a:rPr>
              <a:t> </a:t>
            </a:r>
            <a:r>
              <a:rPr sz="1800" spc="-5" dirty="0">
                <a:latin typeface="Arial Narrow"/>
                <a:cs typeface="Arial Narrow"/>
              </a:rPr>
              <a:t>к</a:t>
            </a:r>
            <a:r>
              <a:rPr sz="1800" spc="-5" dirty="0">
                <a:latin typeface="Arial"/>
                <a:cs typeface="Arial"/>
              </a:rPr>
              <a:t>ө</a:t>
            </a:r>
            <a:r>
              <a:rPr sz="1800" spc="-5" dirty="0">
                <a:latin typeface="Arial Narrow"/>
                <a:cs typeface="Arial Narrow"/>
              </a:rPr>
              <a:t>рсету.</a:t>
            </a:r>
            <a:endParaRPr sz="1800">
              <a:latin typeface="Arial Narrow"/>
              <a:cs typeface="Arial Narrow"/>
            </a:endParaRPr>
          </a:p>
        </p:txBody>
      </p:sp>
      <p:sp>
        <p:nvSpPr>
          <p:cNvPr id="3" name="object 3"/>
          <p:cNvSpPr/>
          <p:nvPr/>
        </p:nvSpPr>
        <p:spPr>
          <a:xfrm>
            <a:off x="328739" y="2894648"/>
            <a:ext cx="81280" cy="2155190"/>
          </a:xfrm>
          <a:custGeom>
            <a:avLst/>
            <a:gdLst/>
            <a:ahLst/>
            <a:cxnLst/>
            <a:rect l="l" t="t" r="r" b="b"/>
            <a:pathLst>
              <a:path w="81279" h="2155190">
                <a:moveTo>
                  <a:pt x="81220" y="0"/>
                </a:moveTo>
                <a:lnTo>
                  <a:pt x="0" y="0"/>
                </a:lnTo>
                <a:lnTo>
                  <a:pt x="0" y="2154681"/>
                </a:lnTo>
                <a:lnTo>
                  <a:pt x="81220" y="2154681"/>
                </a:lnTo>
                <a:lnTo>
                  <a:pt x="81220" y="0"/>
                </a:lnTo>
                <a:close/>
              </a:path>
            </a:pathLst>
          </a:custGeom>
          <a:solidFill>
            <a:srgbClr val="FFC000"/>
          </a:solidFill>
        </p:spPr>
        <p:txBody>
          <a:bodyPr wrap="square" lIns="0" tIns="0" rIns="0" bIns="0" rtlCol="0"/>
          <a:lstStyle/>
          <a:p>
            <a:endParaRPr/>
          </a:p>
        </p:txBody>
      </p:sp>
      <p:sp>
        <p:nvSpPr>
          <p:cNvPr id="13" name="object 13"/>
          <p:cNvSpPr txBox="1"/>
          <p:nvPr/>
        </p:nvSpPr>
        <p:spPr>
          <a:xfrm>
            <a:off x="8711310" y="261238"/>
            <a:ext cx="3234055" cy="3426460"/>
          </a:xfrm>
          <a:prstGeom prst="rect">
            <a:avLst/>
          </a:prstGeom>
          <a:solidFill>
            <a:srgbClr val="5B9BD4">
              <a:alpha val="19999"/>
            </a:srgbClr>
          </a:solidFill>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30"/>
              </a:spcBef>
            </a:pPr>
            <a:endParaRPr sz="1850">
              <a:latin typeface="Times New Roman"/>
              <a:cs typeface="Times New Roman"/>
            </a:endParaRPr>
          </a:p>
          <a:p>
            <a:pPr marL="245745">
              <a:lnSpc>
                <a:spcPct val="100000"/>
              </a:lnSpc>
            </a:pPr>
            <a:r>
              <a:rPr sz="1800" b="1" spc="-5" dirty="0">
                <a:latin typeface="Arial Narrow"/>
                <a:cs typeface="Arial Narrow"/>
              </a:rPr>
              <a:t>М</a:t>
            </a:r>
            <a:r>
              <a:rPr sz="1800" b="1" spc="-5" dirty="0">
                <a:latin typeface="Arial"/>
                <a:cs typeface="Arial"/>
              </a:rPr>
              <a:t>ә</a:t>
            </a:r>
            <a:r>
              <a:rPr sz="1800" b="1" spc="-5" dirty="0">
                <a:latin typeface="Arial Narrow"/>
                <a:cs typeface="Arial Narrow"/>
              </a:rPr>
              <a:t>тін</a:t>
            </a:r>
            <a:r>
              <a:rPr sz="1800" b="1" spc="375"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графиктік</a:t>
            </a:r>
            <a:r>
              <a:rPr sz="1800" spc="-10"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тіндер;</a:t>
            </a:r>
            <a:endParaRPr sz="1800">
              <a:latin typeface="Arial Narrow"/>
              <a:cs typeface="Arial Narrow"/>
            </a:endParaRPr>
          </a:p>
          <a:p>
            <a:pPr marL="589280" indent="-344170">
              <a:lnSpc>
                <a:spcPct val="100000"/>
              </a:lnSpc>
              <a:spcBef>
                <a:spcPts val="5"/>
              </a:spcBef>
              <a:buChar char="•"/>
              <a:tabLst>
                <a:tab pos="589280" algn="l"/>
                <a:tab pos="589915" algn="l"/>
              </a:tabLst>
            </a:pPr>
            <a:r>
              <a:rPr sz="1800" spc="-10" dirty="0">
                <a:latin typeface="Arial"/>
                <a:cs typeface="Arial"/>
              </a:rPr>
              <a:t>ә</a:t>
            </a:r>
            <a:r>
              <a:rPr sz="1800" spc="-10" dirty="0">
                <a:latin typeface="Arial Narrow"/>
                <a:cs typeface="Arial Narrow"/>
              </a:rPr>
              <a:t>рт</a:t>
            </a:r>
            <a:r>
              <a:rPr sz="1800" spc="-10" dirty="0">
                <a:latin typeface="Arial"/>
                <a:cs typeface="Arial"/>
              </a:rPr>
              <a:t>ү</a:t>
            </a:r>
            <a:r>
              <a:rPr sz="1800" spc="-10" dirty="0">
                <a:latin typeface="Arial Narrow"/>
                <a:cs typeface="Arial Narrow"/>
              </a:rPr>
              <a:t>рлі </a:t>
            </a:r>
            <a:r>
              <a:rPr sz="1800" spc="-5" dirty="0">
                <a:latin typeface="Arial Narrow"/>
                <a:cs typeface="Arial Narrow"/>
              </a:rPr>
              <a:t>стильдегі</a:t>
            </a:r>
            <a:endParaRPr sz="1800">
              <a:latin typeface="Arial Narrow"/>
              <a:cs typeface="Arial Narrow"/>
            </a:endParaRPr>
          </a:p>
          <a:p>
            <a:pPr marL="589280">
              <a:lnSpc>
                <a:spcPct val="100000"/>
              </a:lnSpc>
            </a:pPr>
            <a:r>
              <a:rPr sz="1800" spc="-5" dirty="0">
                <a:latin typeface="Arial Narrow"/>
                <a:cs typeface="Arial Narrow"/>
              </a:rPr>
              <a:t>м</a:t>
            </a:r>
            <a:r>
              <a:rPr sz="1800" spc="-5" dirty="0">
                <a:latin typeface="Arial"/>
                <a:cs typeface="Arial"/>
              </a:rPr>
              <a:t>ә</a:t>
            </a:r>
            <a:r>
              <a:rPr sz="1800" spc="-5" dirty="0">
                <a:latin typeface="Arial Narrow"/>
                <a:cs typeface="Arial Narrow"/>
              </a:rPr>
              <a:t>тіндер.</a:t>
            </a:r>
            <a:endParaRPr sz="1800">
              <a:latin typeface="Arial Narrow"/>
              <a:cs typeface="Arial Narrow"/>
            </a:endParaRPr>
          </a:p>
        </p:txBody>
      </p:sp>
      <p:sp>
        <p:nvSpPr>
          <p:cNvPr id="14" name="object 14"/>
          <p:cNvSpPr/>
          <p:nvPr/>
        </p:nvSpPr>
        <p:spPr>
          <a:xfrm>
            <a:off x="8636254" y="1532889"/>
            <a:ext cx="75565" cy="2155190"/>
          </a:xfrm>
          <a:custGeom>
            <a:avLst/>
            <a:gdLst/>
            <a:ahLst/>
            <a:cxnLst/>
            <a:rect l="l" t="t" r="r" b="b"/>
            <a:pathLst>
              <a:path w="75565" h="2155190">
                <a:moveTo>
                  <a:pt x="75051" y="0"/>
                </a:moveTo>
                <a:lnTo>
                  <a:pt x="0" y="0"/>
                </a:lnTo>
                <a:lnTo>
                  <a:pt x="0" y="2154681"/>
                </a:lnTo>
                <a:lnTo>
                  <a:pt x="75051" y="2154681"/>
                </a:lnTo>
                <a:lnTo>
                  <a:pt x="75051" y="0"/>
                </a:lnTo>
                <a:close/>
              </a:path>
            </a:pathLst>
          </a:custGeom>
          <a:solidFill>
            <a:srgbClr val="5B9BD4"/>
          </a:solidFill>
        </p:spPr>
        <p:txBody>
          <a:bodyPr wrap="square" lIns="0" tIns="0" rIns="0" bIns="0" rtlCol="0"/>
          <a:lstStyle/>
          <a:p>
            <a:endParaRPr/>
          </a:p>
        </p:txBody>
      </p:sp>
      <p:sp>
        <p:nvSpPr>
          <p:cNvPr id="15" name="object 15"/>
          <p:cNvSpPr txBox="1"/>
          <p:nvPr/>
        </p:nvSpPr>
        <p:spPr>
          <a:xfrm>
            <a:off x="8711310" y="3933355"/>
            <a:ext cx="3234055" cy="2685415"/>
          </a:xfrm>
          <a:prstGeom prst="rect">
            <a:avLst/>
          </a:prstGeom>
          <a:solidFill>
            <a:srgbClr val="EC7C30">
              <a:alpha val="19999"/>
            </a:srgbClr>
          </a:solidFill>
        </p:spPr>
        <p:txBody>
          <a:bodyPr vert="horz" wrap="square" lIns="0" tIns="0" rIns="0" bIns="0" rtlCol="0">
            <a:spAutoFit/>
          </a:bodyPr>
          <a:lstStyle/>
          <a:p>
            <a:pPr>
              <a:lnSpc>
                <a:spcPct val="100000"/>
              </a:lnSpc>
            </a:pPr>
            <a:endParaRPr sz="2100">
              <a:latin typeface="Times New Roman"/>
              <a:cs typeface="Times New Roman"/>
            </a:endParaRPr>
          </a:p>
          <a:p>
            <a:pPr marL="245745">
              <a:lnSpc>
                <a:spcPct val="100000"/>
              </a:lnSpc>
            </a:pPr>
            <a:r>
              <a:rPr sz="1800" b="1" spc="-5" dirty="0">
                <a:latin typeface="Arial Narrow"/>
                <a:cs typeface="Arial Narrow"/>
              </a:rPr>
              <a:t>Тапсырма</a:t>
            </a:r>
            <a:r>
              <a:rPr sz="1800" b="1" spc="-20"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интерпратациялау</a:t>
            </a:r>
            <a:r>
              <a:rPr sz="1800" spc="-5" dirty="0">
                <a:latin typeface="Arial"/>
                <a:cs typeface="Arial"/>
              </a:rPr>
              <a:t>ғ</a:t>
            </a:r>
            <a:r>
              <a:rPr sz="1800" spc="-5" dirty="0">
                <a:latin typeface="Arial Narrow"/>
                <a:cs typeface="Arial Narrow"/>
              </a:rPr>
              <a:t>а;</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интеграциялау</a:t>
            </a:r>
            <a:r>
              <a:rPr sz="1800" spc="-5" dirty="0">
                <a:latin typeface="Arial"/>
                <a:cs typeface="Arial"/>
              </a:rPr>
              <a:t>ғ</a:t>
            </a:r>
            <a:r>
              <a:rPr sz="1800" spc="-5" dirty="0">
                <a:latin typeface="Arial Narrow"/>
                <a:cs typeface="Arial Narrow"/>
              </a:rPr>
              <a:t>а;</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салыстыру</a:t>
            </a:r>
            <a:r>
              <a:rPr sz="1800" spc="-5" dirty="0">
                <a:latin typeface="Arial"/>
                <a:cs typeface="Arial"/>
              </a:rPr>
              <a:t>ғ</a:t>
            </a:r>
            <a:r>
              <a:rPr sz="1800" spc="-5" dirty="0">
                <a:latin typeface="Arial Narrow"/>
                <a:cs typeface="Arial Narrow"/>
              </a:rPr>
              <a:t>а арнал</a:t>
            </a:r>
            <a:r>
              <a:rPr sz="1800" spc="-5" dirty="0">
                <a:latin typeface="Arial"/>
                <a:cs typeface="Arial"/>
              </a:rPr>
              <a:t>ғ</a:t>
            </a:r>
            <a:r>
              <a:rPr sz="1800" spc="-5" dirty="0">
                <a:latin typeface="Arial Narrow"/>
                <a:cs typeface="Arial Narrow"/>
              </a:rPr>
              <a:t>ан</a:t>
            </a:r>
            <a:endParaRPr sz="1800">
              <a:latin typeface="Arial Narrow"/>
              <a:cs typeface="Arial Narrow"/>
            </a:endParaRPr>
          </a:p>
          <a:p>
            <a:pPr marL="589280">
              <a:lnSpc>
                <a:spcPct val="100000"/>
              </a:lnSpc>
              <a:spcBef>
                <a:spcPts val="15"/>
              </a:spcBef>
            </a:pPr>
            <a:r>
              <a:rPr sz="1800" spc="-5" dirty="0">
                <a:latin typeface="Arial Narrow"/>
                <a:cs typeface="Arial Narrow"/>
              </a:rPr>
              <a:t>тапсырмалар.</a:t>
            </a:r>
            <a:endParaRPr sz="1800">
              <a:latin typeface="Arial Narrow"/>
              <a:cs typeface="Arial Narrow"/>
            </a:endParaRPr>
          </a:p>
        </p:txBody>
      </p:sp>
      <p:sp>
        <p:nvSpPr>
          <p:cNvPr id="16" name="object 16"/>
          <p:cNvSpPr/>
          <p:nvPr/>
        </p:nvSpPr>
        <p:spPr>
          <a:xfrm>
            <a:off x="8636254" y="4895126"/>
            <a:ext cx="75565" cy="1723389"/>
          </a:xfrm>
          <a:custGeom>
            <a:avLst/>
            <a:gdLst/>
            <a:ahLst/>
            <a:cxnLst/>
            <a:rect l="l" t="t" r="r" b="b"/>
            <a:pathLst>
              <a:path w="75565" h="1723390">
                <a:moveTo>
                  <a:pt x="75051" y="0"/>
                </a:moveTo>
                <a:lnTo>
                  <a:pt x="0" y="0"/>
                </a:lnTo>
                <a:lnTo>
                  <a:pt x="0" y="1723390"/>
                </a:lnTo>
                <a:lnTo>
                  <a:pt x="75051" y="1723390"/>
                </a:lnTo>
                <a:lnTo>
                  <a:pt x="75051" y="0"/>
                </a:lnTo>
                <a:close/>
              </a:path>
            </a:pathLst>
          </a:custGeom>
          <a:solidFill>
            <a:srgbClr val="EC7C30"/>
          </a:solidFill>
        </p:spPr>
        <p:txBody>
          <a:bodyPr wrap="square" lIns="0" tIns="0" rIns="0" bIns="0" rtlCol="0"/>
          <a:lstStyle/>
          <a:p>
            <a:endParaRPr/>
          </a:p>
        </p:txBody>
      </p:sp>
      <p:sp>
        <p:nvSpPr>
          <p:cNvPr id="17" name="object 17"/>
          <p:cNvSpPr txBox="1"/>
          <p:nvPr/>
        </p:nvSpPr>
        <p:spPr>
          <a:xfrm>
            <a:off x="5254878" y="3296234"/>
            <a:ext cx="1495425" cy="1003300"/>
          </a:xfrm>
          <a:prstGeom prst="rect">
            <a:avLst/>
          </a:prstGeom>
        </p:spPr>
        <p:txBody>
          <a:bodyPr vert="horz" wrap="square" lIns="0" tIns="12065" rIns="0" bIns="0" rtlCol="0">
            <a:spAutoFit/>
          </a:bodyPr>
          <a:lstStyle/>
          <a:p>
            <a:pPr marL="358140" marR="5080" indent="-346075">
              <a:lnSpc>
                <a:spcPct val="100299"/>
              </a:lnSpc>
              <a:spcBef>
                <a:spcPts val="95"/>
              </a:spcBef>
            </a:pPr>
            <a:r>
              <a:rPr sz="3200" b="1" dirty="0">
                <a:latin typeface="Arial Narrow"/>
                <a:cs typeface="Arial Narrow"/>
              </a:rPr>
              <a:t>3-</a:t>
            </a:r>
            <a:r>
              <a:rPr sz="3200" b="1" spc="-5" dirty="0">
                <a:latin typeface="Arial Narrow"/>
                <a:cs typeface="Arial Narrow"/>
              </a:rPr>
              <a:t>д</a:t>
            </a:r>
            <a:r>
              <a:rPr sz="3200" b="1" dirty="0">
                <a:latin typeface="Arial Narrow"/>
                <a:cs typeface="Arial Narrow"/>
              </a:rPr>
              <a:t>е</a:t>
            </a:r>
            <a:r>
              <a:rPr sz="3200" b="1" spc="-5" dirty="0">
                <a:latin typeface="Arial"/>
                <a:cs typeface="Arial"/>
              </a:rPr>
              <a:t>ң</a:t>
            </a:r>
            <a:r>
              <a:rPr sz="3200" b="1" dirty="0">
                <a:latin typeface="Arial Narrow"/>
                <a:cs typeface="Arial Narrow"/>
              </a:rPr>
              <a:t>гей  PISA</a:t>
            </a:r>
            <a:endParaRPr sz="3200">
              <a:latin typeface="Arial Narrow"/>
              <a:cs typeface="Arial Narrow"/>
            </a:endParaRPr>
          </a:p>
        </p:txBody>
      </p:sp>
      <p:sp>
        <p:nvSpPr>
          <p:cNvPr id="18" name="TextBox 17">
            <a:extLst>
              <a:ext uri="{FF2B5EF4-FFF2-40B4-BE49-F238E27FC236}">
                <a16:creationId xmlns:a16="http://schemas.microsoft.com/office/drawing/2014/main" xmlns="" id="{1D4C9F16-EEA6-4E4F-9226-200B31C93DF8}"/>
              </a:ext>
            </a:extLst>
          </p:cNvPr>
          <p:cNvSpPr txBox="1"/>
          <p:nvPr/>
        </p:nvSpPr>
        <p:spPr>
          <a:xfrm>
            <a:off x="3490716" y="152400"/>
            <a:ext cx="5023748" cy="338554"/>
          </a:xfrm>
          <a:prstGeom prst="rect">
            <a:avLst/>
          </a:prstGeom>
          <a:noFill/>
        </p:spPr>
        <p:txBody>
          <a:bodyPr wrap="none" rtlCol="0">
            <a:spAutoFit/>
          </a:bodyPr>
          <a:lstStyle/>
          <a:p>
            <a:r>
              <a:rPr lang="kk-KZ" sz="1600" dirty="0">
                <a:latin typeface="Arial" panose="020B0604020202020204" pitchFamily="34" charset="0"/>
                <a:cs typeface="Arial" panose="020B0604020202020204" pitchFamily="34" charset="0"/>
              </a:rPr>
              <a:t>ОҚУ САУАТТЫЛЫҒЫНЫҢ ЖЕТІСТІК ДЕҢГЕЙЛЕРІ</a:t>
            </a:r>
            <a:endParaRPr lang="ru-RU" sz="16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9766" y="2549550"/>
            <a:ext cx="598170" cy="1256030"/>
          </a:xfrm>
          <a:custGeom>
            <a:avLst/>
            <a:gdLst/>
            <a:ahLst/>
            <a:cxnLst/>
            <a:rect l="l" t="t" r="r" b="b"/>
            <a:pathLst>
              <a:path w="598170" h="1256029">
                <a:moveTo>
                  <a:pt x="598106" y="0"/>
                </a:moveTo>
                <a:lnTo>
                  <a:pt x="0" y="0"/>
                </a:lnTo>
                <a:lnTo>
                  <a:pt x="0" y="1255623"/>
                </a:lnTo>
                <a:lnTo>
                  <a:pt x="598106" y="1255623"/>
                </a:lnTo>
                <a:lnTo>
                  <a:pt x="598106" y="0"/>
                </a:lnTo>
                <a:close/>
              </a:path>
            </a:pathLst>
          </a:custGeom>
          <a:solidFill>
            <a:srgbClr val="2D75B6"/>
          </a:solidFill>
        </p:spPr>
        <p:txBody>
          <a:bodyPr wrap="square" lIns="0" tIns="0" rIns="0" bIns="0" rtlCol="0"/>
          <a:lstStyle/>
          <a:p>
            <a:endParaRPr/>
          </a:p>
        </p:txBody>
      </p:sp>
      <p:grpSp>
        <p:nvGrpSpPr>
          <p:cNvPr id="3" name="object 3"/>
          <p:cNvGrpSpPr/>
          <p:nvPr/>
        </p:nvGrpSpPr>
        <p:grpSpPr>
          <a:xfrm>
            <a:off x="5750814" y="3313810"/>
            <a:ext cx="2921635" cy="2278380"/>
            <a:chOff x="5750814" y="3313810"/>
            <a:chExt cx="2921635" cy="2278380"/>
          </a:xfrm>
        </p:grpSpPr>
        <p:sp>
          <p:nvSpPr>
            <p:cNvPr id="4" name="object 4"/>
            <p:cNvSpPr/>
            <p:nvPr/>
          </p:nvSpPr>
          <p:spPr>
            <a:xfrm>
              <a:off x="5750814" y="5088432"/>
              <a:ext cx="2037714" cy="504190"/>
            </a:xfrm>
            <a:custGeom>
              <a:avLst/>
              <a:gdLst/>
              <a:ahLst/>
              <a:cxnLst/>
              <a:rect l="l" t="t" r="r" b="b"/>
              <a:pathLst>
                <a:path w="2037715" h="504189">
                  <a:moveTo>
                    <a:pt x="2037588" y="0"/>
                  </a:moveTo>
                  <a:lnTo>
                    <a:pt x="0" y="0"/>
                  </a:lnTo>
                  <a:lnTo>
                    <a:pt x="0" y="503643"/>
                  </a:lnTo>
                  <a:lnTo>
                    <a:pt x="2037588" y="503643"/>
                  </a:lnTo>
                  <a:lnTo>
                    <a:pt x="2037588" y="0"/>
                  </a:lnTo>
                  <a:close/>
                </a:path>
              </a:pathLst>
            </a:custGeom>
            <a:solidFill>
              <a:srgbClr val="C55A11"/>
            </a:solidFill>
          </p:spPr>
          <p:txBody>
            <a:bodyPr wrap="square" lIns="0" tIns="0" rIns="0" bIns="0" rtlCol="0"/>
            <a:lstStyle/>
            <a:p>
              <a:endParaRPr/>
            </a:p>
          </p:txBody>
        </p:sp>
        <p:sp>
          <p:nvSpPr>
            <p:cNvPr id="5" name="object 5"/>
            <p:cNvSpPr/>
            <p:nvPr/>
          </p:nvSpPr>
          <p:spPr>
            <a:xfrm>
              <a:off x="7477125" y="3313810"/>
              <a:ext cx="1195070" cy="2278380"/>
            </a:xfrm>
            <a:custGeom>
              <a:avLst/>
              <a:gdLst/>
              <a:ahLst/>
              <a:cxnLst/>
              <a:rect l="l" t="t" r="r" b="b"/>
              <a:pathLst>
                <a:path w="1195070" h="2278379">
                  <a:moveTo>
                    <a:pt x="597534" y="0"/>
                  </a:moveTo>
                  <a:lnTo>
                    <a:pt x="0" y="754761"/>
                  </a:lnTo>
                  <a:lnTo>
                    <a:pt x="298703" y="754761"/>
                  </a:lnTo>
                  <a:lnTo>
                    <a:pt x="298703" y="2278265"/>
                  </a:lnTo>
                  <a:lnTo>
                    <a:pt x="896239" y="1711197"/>
                  </a:lnTo>
                  <a:lnTo>
                    <a:pt x="896239" y="754761"/>
                  </a:lnTo>
                  <a:lnTo>
                    <a:pt x="1195070" y="754761"/>
                  </a:lnTo>
                  <a:lnTo>
                    <a:pt x="597534" y="0"/>
                  </a:lnTo>
                  <a:close/>
                </a:path>
              </a:pathLst>
            </a:custGeom>
            <a:solidFill>
              <a:srgbClr val="EC7C30"/>
            </a:solidFill>
          </p:spPr>
          <p:txBody>
            <a:bodyPr wrap="square" lIns="0" tIns="0" rIns="0" bIns="0" rtlCol="0"/>
            <a:lstStyle/>
            <a:p>
              <a:endParaRPr/>
            </a:p>
          </p:txBody>
        </p:sp>
      </p:grpSp>
      <p:grpSp>
        <p:nvGrpSpPr>
          <p:cNvPr id="6" name="object 6"/>
          <p:cNvGrpSpPr/>
          <p:nvPr/>
        </p:nvGrpSpPr>
        <p:grpSpPr>
          <a:xfrm>
            <a:off x="3752596" y="3687571"/>
            <a:ext cx="2705735" cy="2157095"/>
            <a:chOff x="3752596" y="3687571"/>
            <a:chExt cx="2705735" cy="2157095"/>
          </a:xfrm>
        </p:grpSpPr>
        <p:sp>
          <p:nvSpPr>
            <p:cNvPr id="7" name="object 7"/>
            <p:cNvSpPr/>
            <p:nvPr/>
          </p:nvSpPr>
          <p:spPr>
            <a:xfrm>
              <a:off x="3752596" y="3687571"/>
              <a:ext cx="598170" cy="1412875"/>
            </a:xfrm>
            <a:custGeom>
              <a:avLst/>
              <a:gdLst/>
              <a:ahLst/>
              <a:cxnLst/>
              <a:rect l="l" t="t" r="r" b="b"/>
              <a:pathLst>
                <a:path w="598170" h="1412875">
                  <a:moveTo>
                    <a:pt x="598106" y="0"/>
                  </a:moveTo>
                  <a:lnTo>
                    <a:pt x="0" y="0"/>
                  </a:lnTo>
                  <a:lnTo>
                    <a:pt x="0" y="1412366"/>
                  </a:lnTo>
                  <a:lnTo>
                    <a:pt x="598106" y="1412366"/>
                  </a:lnTo>
                  <a:lnTo>
                    <a:pt x="598106" y="0"/>
                  </a:lnTo>
                  <a:close/>
                </a:path>
              </a:pathLst>
            </a:custGeom>
            <a:solidFill>
              <a:srgbClr val="2E5496"/>
            </a:solidFill>
          </p:spPr>
          <p:txBody>
            <a:bodyPr wrap="square" lIns="0" tIns="0" rIns="0" bIns="0" rtlCol="0"/>
            <a:lstStyle/>
            <a:p>
              <a:endParaRPr/>
            </a:p>
          </p:txBody>
        </p:sp>
        <p:sp>
          <p:nvSpPr>
            <p:cNvPr id="8" name="object 8"/>
            <p:cNvSpPr/>
            <p:nvPr/>
          </p:nvSpPr>
          <p:spPr>
            <a:xfrm>
              <a:off x="3752596" y="4837810"/>
              <a:ext cx="2705735" cy="1006475"/>
            </a:xfrm>
            <a:custGeom>
              <a:avLst/>
              <a:gdLst/>
              <a:ahLst/>
              <a:cxnLst/>
              <a:rect l="l" t="t" r="r" b="b"/>
              <a:pathLst>
                <a:path w="2705735" h="1006475">
                  <a:moveTo>
                    <a:pt x="1809241" y="0"/>
                  </a:moveTo>
                  <a:lnTo>
                    <a:pt x="1809241" y="251587"/>
                  </a:lnTo>
                  <a:lnTo>
                    <a:pt x="0" y="251587"/>
                  </a:lnTo>
                  <a:lnTo>
                    <a:pt x="673480" y="754748"/>
                  </a:lnTo>
                  <a:lnTo>
                    <a:pt x="1809241" y="754748"/>
                  </a:lnTo>
                  <a:lnTo>
                    <a:pt x="1809241" y="1006322"/>
                  </a:lnTo>
                  <a:lnTo>
                    <a:pt x="2705607" y="503173"/>
                  </a:lnTo>
                  <a:lnTo>
                    <a:pt x="1809241" y="0"/>
                  </a:lnTo>
                  <a:close/>
                </a:path>
              </a:pathLst>
            </a:custGeom>
            <a:solidFill>
              <a:srgbClr val="4471C4"/>
            </a:solidFill>
          </p:spPr>
          <p:txBody>
            <a:bodyPr wrap="square" lIns="0" tIns="0" rIns="0" bIns="0" rtlCol="0"/>
            <a:lstStyle/>
            <a:p>
              <a:endParaRPr/>
            </a:p>
          </p:txBody>
        </p:sp>
      </p:grpSp>
      <p:grpSp>
        <p:nvGrpSpPr>
          <p:cNvPr id="9" name="object 9"/>
          <p:cNvGrpSpPr/>
          <p:nvPr/>
        </p:nvGrpSpPr>
        <p:grpSpPr>
          <a:xfrm>
            <a:off x="401066" y="191071"/>
            <a:ext cx="7976870" cy="4071620"/>
            <a:chOff x="406400" y="261238"/>
            <a:chExt cx="7976870" cy="4071620"/>
          </a:xfrm>
        </p:grpSpPr>
        <p:sp>
          <p:nvSpPr>
            <p:cNvPr id="10" name="object 10"/>
            <p:cNvSpPr/>
            <p:nvPr/>
          </p:nvSpPr>
          <p:spPr>
            <a:xfrm>
              <a:off x="4335907" y="2054644"/>
              <a:ext cx="2023745" cy="504190"/>
            </a:xfrm>
            <a:custGeom>
              <a:avLst/>
              <a:gdLst/>
              <a:ahLst/>
              <a:cxnLst/>
              <a:rect l="l" t="t" r="r" b="b"/>
              <a:pathLst>
                <a:path w="2023745" h="504189">
                  <a:moveTo>
                    <a:pt x="2023744" y="0"/>
                  </a:moveTo>
                  <a:lnTo>
                    <a:pt x="0" y="0"/>
                  </a:lnTo>
                  <a:lnTo>
                    <a:pt x="0" y="503643"/>
                  </a:lnTo>
                  <a:lnTo>
                    <a:pt x="2023744" y="503643"/>
                  </a:lnTo>
                  <a:lnTo>
                    <a:pt x="2023744" y="0"/>
                  </a:lnTo>
                  <a:close/>
                </a:path>
              </a:pathLst>
            </a:custGeom>
            <a:solidFill>
              <a:srgbClr val="BE9000"/>
            </a:solidFill>
          </p:spPr>
          <p:txBody>
            <a:bodyPr wrap="square" lIns="0" tIns="0" rIns="0" bIns="0" rtlCol="0"/>
            <a:lstStyle/>
            <a:p>
              <a:endParaRPr/>
            </a:p>
          </p:txBody>
        </p:sp>
        <p:sp>
          <p:nvSpPr>
            <p:cNvPr id="11" name="object 11"/>
            <p:cNvSpPr/>
            <p:nvPr/>
          </p:nvSpPr>
          <p:spPr>
            <a:xfrm>
              <a:off x="5677280" y="1801241"/>
              <a:ext cx="2705735" cy="1006475"/>
            </a:xfrm>
            <a:custGeom>
              <a:avLst/>
              <a:gdLst/>
              <a:ahLst/>
              <a:cxnLst/>
              <a:rect l="l" t="t" r="r" b="b"/>
              <a:pathLst>
                <a:path w="2705734" h="1006475">
                  <a:moveTo>
                    <a:pt x="896239" y="0"/>
                  </a:moveTo>
                  <a:lnTo>
                    <a:pt x="0" y="503174"/>
                  </a:lnTo>
                  <a:lnTo>
                    <a:pt x="896239" y="1006348"/>
                  </a:lnTo>
                  <a:lnTo>
                    <a:pt x="896239" y="754761"/>
                  </a:lnTo>
                  <a:lnTo>
                    <a:pt x="2705480" y="754761"/>
                  </a:lnTo>
                  <a:lnTo>
                    <a:pt x="2032000" y="251587"/>
                  </a:lnTo>
                  <a:lnTo>
                    <a:pt x="896239" y="251587"/>
                  </a:lnTo>
                  <a:lnTo>
                    <a:pt x="896239" y="0"/>
                  </a:lnTo>
                  <a:close/>
                </a:path>
              </a:pathLst>
            </a:custGeom>
            <a:solidFill>
              <a:srgbClr val="5B9BD4"/>
            </a:solidFill>
          </p:spPr>
          <p:txBody>
            <a:bodyPr wrap="square" lIns="0" tIns="0" rIns="0" bIns="0" rtlCol="0"/>
            <a:lstStyle/>
            <a:p>
              <a:endParaRPr/>
            </a:p>
          </p:txBody>
        </p:sp>
        <p:sp>
          <p:nvSpPr>
            <p:cNvPr id="12" name="object 12"/>
            <p:cNvSpPr/>
            <p:nvPr/>
          </p:nvSpPr>
          <p:spPr>
            <a:xfrm>
              <a:off x="3452241" y="2054606"/>
              <a:ext cx="1195070" cy="2278380"/>
            </a:xfrm>
            <a:custGeom>
              <a:avLst/>
              <a:gdLst/>
              <a:ahLst/>
              <a:cxnLst/>
              <a:rect l="l" t="t" r="r" b="b"/>
              <a:pathLst>
                <a:path w="1195070" h="2278379">
                  <a:moveTo>
                    <a:pt x="896238" y="0"/>
                  </a:moveTo>
                  <a:lnTo>
                    <a:pt x="298704" y="567182"/>
                  </a:lnTo>
                  <a:lnTo>
                    <a:pt x="298704" y="1523492"/>
                  </a:lnTo>
                  <a:lnTo>
                    <a:pt x="0" y="1523492"/>
                  </a:lnTo>
                  <a:lnTo>
                    <a:pt x="597535" y="2278253"/>
                  </a:lnTo>
                  <a:lnTo>
                    <a:pt x="1195070" y="1523492"/>
                  </a:lnTo>
                  <a:lnTo>
                    <a:pt x="896238" y="1523492"/>
                  </a:lnTo>
                  <a:lnTo>
                    <a:pt x="896238" y="0"/>
                  </a:lnTo>
                  <a:close/>
                </a:path>
              </a:pathLst>
            </a:custGeom>
            <a:solidFill>
              <a:srgbClr val="FFC000"/>
            </a:solidFill>
          </p:spPr>
          <p:txBody>
            <a:bodyPr wrap="square" lIns="0" tIns="0" rIns="0" bIns="0" rtlCol="0"/>
            <a:lstStyle/>
            <a:p>
              <a:endParaRPr/>
            </a:p>
          </p:txBody>
        </p:sp>
        <p:sp>
          <p:nvSpPr>
            <p:cNvPr id="13" name="object 13"/>
            <p:cNvSpPr/>
            <p:nvPr/>
          </p:nvSpPr>
          <p:spPr>
            <a:xfrm>
              <a:off x="406400" y="261238"/>
              <a:ext cx="3222625" cy="3426460"/>
            </a:xfrm>
            <a:custGeom>
              <a:avLst/>
              <a:gdLst/>
              <a:ahLst/>
              <a:cxnLst/>
              <a:rect l="l" t="t" r="r" b="b"/>
              <a:pathLst>
                <a:path w="3222625" h="3426460">
                  <a:moveTo>
                    <a:pt x="3222117" y="0"/>
                  </a:moveTo>
                  <a:lnTo>
                    <a:pt x="0" y="0"/>
                  </a:lnTo>
                  <a:lnTo>
                    <a:pt x="0" y="3426333"/>
                  </a:lnTo>
                  <a:lnTo>
                    <a:pt x="3222117" y="3426333"/>
                  </a:lnTo>
                  <a:lnTo>
                    <a:pt x="3222117" y="0"/>
                  </a:lnTo>
                  <a:close/>
                </a:path>
              </a:pathLst>
            </a:custGeom>
            <a:solidFill>
              <a:srgbClr val="FFC000">
                <a:alpha val="19999"/>
              </a:srgbClr>
            </a:solidFill>
          </p:spPr>
          <p:txBody>
            <a:bodyPr wrap="square" lIns="0" tIns="0" rIns="0" bIns="0" rtlCol="0"/>
            <a:lstStyle/>
            <a:p>
              <a:endParaRPr dirty="0"/>
            </a:p>
          </p:txBody>
        </p:sp>
      </p:grpSp>
      <p:sp>
        <p:nvSpPr>
          <p:cNvPr id="15" name="object 15"/>
          <p:cNvSpPr txBox="1"/>
          <p:nvPr/>
        </p:nvSpPr>
        <p:spPr>
          <a:xfrm>
            <a:off x="2558542" y="562736"/>
            <a:ext cx="990600" cy="574040"/>
          </a:xfrm>
          <a:prstGeom prst="rect">
            <a:avLst/>
          </a:prstGeom>
        </p:spPr>
        <p:txBody>
          <a:bodyPr vert="horz" wrap="square" lIns="0" tIns="12700" rIns="0" bIns="0" rtlCol="0">
            <a:spAutoFit/>
          </a:bodyPr>
          <a:lstStyle/>
          <a:p>
            <a:pPr marL="276860" marR="5080" indent="-277495">
              <a:lnSpc>
                <a:spcPct val="100000"/>
              </a:lnSpc>
              <a:spcBef>
                <a:spcPts val="100"/>
              </a:spcBef>
            </a:pPr>
            <a:r>
              <a:rPr sz="1800" spc="-5" dirty="0">
                <a:latin typeface="Arial Narrow"/>
                <a:cs typeface="Arial Narrow"/>
              </a:rPr>
              <a:t>б</a:t>
            </a:r>
            <a:r>
              <a:rPr sz="1800" spc="5" dirty="0">
                <a:latin typeface="Arial Narrow"/>
                <a:cs typeface="Arial Narrow"/>
              </a:rPr>
              <a:t>е</a:t>
            </a:r>
            <a:r>
              <a:rPr sz="1800" spc="-5" dirty="0">
                <a:latin typeface="Arial Narrow"/>
                <a:cs typeface="Arial Narrow"/>
              </a:rPr>
              <a:t>р</a:t>
            </a:r>
            <a:r>
              <a:rPr sz="1800" spc="-10" dirty="0">
                <a:latin typeface="Arial Narrow"/>
                <a:cs typeface="Arial Narrow"/>
              </a:rPr>
              <a:t>і</a:t>
            </a:r>
            <a:r>
              <a:rPr sz="1800" dirty="0">
                <a:latin typeface="Arial Narrow"/>
                <a:cs typeface="Arial Narrow"/>
              </a:rPr>
              <a:t>л</a:t>
            </a:r>
            <a:r>
              <a:rPr sz="1800" spc="5" dirty="0">
                <a:latin typeface="Arial Narrow"/>
                <a:cs typeface="Arial Narrow"/>
              </a:rPr>
              <a:t>м</a:t>
            </a:r>
            <a:r>
              <a:rPr sz="1800" spc="-5" dirty="0">
                <a:latin typeface="Arial Narrow"/>
                <a:cs typeface="Arial Narrow"/>
              </a:rPr>
              <a:t>е</a:t>
            </a:r>
            <a:r>
              <a:rPr sz="1800" spc="5" dirty="0">
                <a:latin typeface="Arial Narrow"/>
                <a:cs typeface="Arial Narrow"/>
              </a:rPr>
              <a:t>г</a:t>
            </a:r>
            <a:r>
              <a:rPr sz="1800" spc="-5" dirty="0">
                <a:latin typeface="Arial Narrow"/>
                <a:cs typeface="Arial Narrow"/>
              </a:rPr>
              <a:t>ен  кішігі</a:t>
            </a:r>
            <a:r>
              <a:rPr sz="1800" dirty="0">
                <a:latin typeface="Arial Narrow"/>
                <a:cs typeface="Arial Narrow"/>
              </a:rPr>
              <a:t>р</a:t>
            </a:r>
            <a:r>
              <a:rPr sz="1800" spc="-5" dirty="0">
                <a:latin typeface="Arial Narrow"/>
                <a:cs typeface="Arial Narrow"/>
              </a:rPr>
              <a:t>ім</a:t>
            </a:r>
            <a:endParaRPr sz="1800" dirty="0">
              <a:latin typeface="Arial Narrow"/>
              <a:cs typeface="Arial Narrow"/>
            </a:endParaRPr>
          </a:p>
        </p:txBody>
      </p:sp>
      <p:sp>
        <p:nvSpPr>
          <p:cNvPr id="16" name="object 16"/>
          <p:cNvSpPr txBox="1"/>
          <p:nvPr/>
        </p:nvSpPr>
        <p:spPr>
          <a:xfrm>
            <a:off x="483514" y="562736"/>
            <a:ext cx="1728470" cy="84836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 pos="1196975" algn="l"/>
              </a:tabLst>
            </a:pPr>
            <a:r>
              <a:rPr sz="1800" spc="-5" dirty="0">
                <a:latin typeface="Arial Narrow"/>
                <a:cs typeface="Arial Narrow"/>
              </a:rPr>
              <a:t>т</a:t>
            </a:r>
            <a:r>
              <a:rPr sz="1800" spc="-10" dirty="0">
                <a:latin typeface="Arial Narrow"/>
                <a:cs typeface="Arial Narrow"/>
              </a:rPr>
              <a:t>о</a:t>
            </a:r>
            <a:r>
              <a:rPr sz="1800" spc="10" dirty="0">
                <a:latin typeface="Arial Narrow"/>
                <a:cs typeface="Arial Narrow"/>
              </a:rPr>
              <a:t>л</a:t>
            </a:r>
            <a:r>
              <a:rPr sz="1800" spc="-5" dirty="0">
                <a:latin typeface="Arial Narrow"/>
                <a:cs typeface="Arial Narrow"/>
              </a:rPr>
              <a:t>ы</a:t>
            </a:r>
            <a:r>
              <a:rPr sz="1800" dirty="0">
                <a:latin typeface="Arial"/>
                <a:cs typeface="Arial"/>
              </a:rPr>
              <a:t>қ	</a:t>
            </a:r>
            <a:r>
              <a:rPr sz="1800" spc="-5" dirty="0">
                <a:latin typeface="Arial Narrow"/>
                <a:cs typeface="Arial Narrow"/>
              </a:rPr>
              <a:t>т</a:t>
            </a:r>
            <a:r>
              <a:rPr sz="1800" dirty="0">
                <a:latin typeface="Arial"/>
                <a:cs typeface="Arial"/>
              </a:rPr>
              <a:t>ү</a:t>
            </a:r>
            <a:r>
              <a:rPr sz="1800" spc="-5" dirty="0">
                <a:latin typeface="Arial Narrow"/>
                <a:cs typeface="Arial Narrow"/>
              </a:rPr>
              <a:t>р</a:t>
            </a:r>
            <a:r>
              <a:rPr sz="1800" spc="5" dirty="0">
                <a:latin typeface="Arial Narrow"/>
                <a:cs typeface="Arial Narrow"/>
              </a:rPr>
              <a:t>д</a:t>
            </a:r>
            <a:r>
              <a:rPr sz="1800" dirty="0">
                <a:latin typeface="Arial Narrow"/>
                <a:cs typeface="Arial Narrow"/>
              </a:rPr>
              <a:t>е  </a:t>
            </a:r>
            <a:r>
              <a:rPr sz="1800" spc="-5" dirty="0">
                <a:latin typeface="Arial Narrow"/>
                <a:cs typeface="Arial Narrow"/>
              </a:rPr>
              <a:t>а</a:t>
            </a:r>
            <a:r>
              <a:rPr sz="1800" spc="-5" dirty="0">
                <a:latin typeface="Arial"/>
                <a:cs typeface="Arial"/>
              </a:rPr>
              <a:t>қ</a:t>
            </a:r>
            <a:r>
              <a:rPr sz="1800" spc="-5" dirty="0">
                <a:latin typeface="Arial Narrow"/>
                <a:cs typeface="Arial Narrow"/>
              </a:rPr>
              <a:t>паратты</a:t>
            </a:r>
            <a:r>
              <a:rPr sz="1800" spc="-5" dirty="0">
                <a:latin typeface="Arial"/>
                <a:cs typeface="Arial"/>
              </a:rPr>
              <a:t>ң </a:t>
            </a:r>
            <a:r>
              <a:rPr sz="1800" dirty="0">
                <a:latin typeface="Arial"/>
                <a:cs typeface="Arial"/>
              </a:rPr>
              <a:t> </a:t>
            </a:r>
            <a:r>
              <a:rPr sz="1800" spc="-5" dirty="0">
                <a:latin typeface="Arial Narrow"/>
                <a:cs typeface="Arial Narrow"/>
              </a:rPr>
              <a:t>бірліктерін</a:t>
            </a:r>
            <a:endParaRPr sz="1800" dirty="0">
              <a:latin typeface="Arial Narrow"/>
              <a:cs typeface="Arial Narrow"/>
            </a:endParaRPr>
          </a:p>
        </p:txBody>
      </p:sp>
      <p:sp>
        <p:nvSpPr>
          <p:cNvPr id="17" name="object 17"/>
          <p:cNvSpPr txBox="1"/>
          <p:nvPr/>
        </p:nvSpPr>
        <p:spPr>
          <a:xfrm>
            <a:off x="2064766" y="1111377"/>
            <a:ext cx="1482725" cy="299720"/>
          </a:xfrm>
          <a:prstGeom prst="rect">
            <a:avLst/>
          </a:prstGeom>
        </p:spPr>
        <p:txBody>
          <a:bodyPr vert="horz" wrap="square" lIns="0" tIns="12700" rIns="0" bIns="0" rtlCol="0">
            <a:spAutoFit/>
          </a:bodyPr>
          <a:lstStyle/>
          <a:p>
            <a:pPr>
              <a:lnSpc>
                <a:spcPct val="100000"/>
              </a:lnSpc>
              <a:spcBef>
                <a:spcPts val="100"/>
              </a:spcBef>
              <a:tabLst>
                <a:tab pos="1008380" algn="l"/>
              </a:tabLst>
            </a:pPr>
            <a:r>
              <a:rPr sz="1800" spc="5" dirty="0">
                <a:latin typeface="Arial Narrow"/>
                <a:cs typeface="Arial Narrow"/>
              </a:rPr>
              <a:t>та</a:t>
            </a:r>
            <a:r>
              <a:rPr sz="1800" dirty="0">
                <a:latin typeface="Arial Narrow"/>
                <a:cs typeface="Arial Narrow"/>
              </a:rPr>
              <a:t>б</a:t>
            </a:r>
            <a:r>
              <a:rPr sz="1800" spc="-5" dirty="0">
                <a:latin typeface="Arial Narrow"/>
                <a:cs typeface="Arial Narrow"/>
              </a:rPr>
              <a:t>ад</a:t>
            </a:r>
            <a:r>
              <a:rPr sz="1800" dirty="0">
                <a:latin typeface="Arial Narrow"/>
                <a:cs typeface="Arial Narrow"/>
              </a:rPr>
              <a:t>ы	</a:t>
            </a:r>
            <a:r>
              <a:rPr sz="1800" spc="5" dirty="0">
                <a:latin typeface="Arial Narrow"/>
                <a:cs typeface="Arial Narrow"/>
              </a:rPr>
              <a:t>ж</a:t>
            </a:r>
            <a:r>
              <a:rPr sz="1800" spc="-10" dirty="0">
                <a:latin typeface="Arial"/>
                <a:cs typeface="Arial"/>
              </a:rPr>
              <a:t>ә</a:t>
            </a:r>
            <a:r>
              <a:rPr sz="1800" dirty="0">
                <a:latin typeface="Arial Narrow"/>
                <a:cs typeface="Arial Narrow"/>
              </a:rPr>
              <a:t>не</a:t>
            </a:r>
            <a:endParaRPr sz="1800">
              <a:latin typeface="Arial Narrow"/>
              <a:cs typeface="Arial Narrow"/>
            </a:endParaRPr>
          </a:p>
        </p:txBody>
      </p:sp>
      <p:sp>
        <p:nvSpPr>
          <p:cNvPr id="18" name="object 18"/>
          <p:cNvSpPr txBox="1"/>
          <p:nvPr/>
        </p:nvSpPr>
        <p:spPr>
          <a:xfrm>
            <a:off x="496214" y="1387221"/>
            <a:ext cx="3053080" cy="2220595"/>
          </a:xfrm>
          <a:prstGeom prst="rect">
            <a:avLst/>
          </a:prstGeom>
        </p:spPr>
        <p:txBody>
          <a:bodyPr vert="horz" wrap="square" lIns="0" tIns="12700" rIns="0" bIns="0" rtlCol="0">
            <a:spAutoFit/>
          </a:bodyPr>
          <a:lstStyle/>
          <a:p>
            <a:pPr marL="286385">
              <a:lnSpc>
                <a:spcPts val="2155"/>
              </a:lnSpc>
              <a:spcBef>
                <a:spcPts val="100"/>
              </a:spcBef>
            </a:pPr>
            <a:r>
              <a:rPr sz="1800" spc="-5" dirty="0">
                <a:latin typeface="Arial Narrow"/>
                <a:cs typeface="Arial Narrow"/>
              </a:rPr>
              <a:t>байланыстыру;</a:t>
            </a:r>
            <a:endParaRPr sz="1800">
              <a:latin typeface="Arial Narrow"/>
              <a:cs typeface="Arial Narrow"/>
            </a:endParaRPr>
          </a:p>
          <a:p>
            <a:pPr marL="286385" marR="6350" indent="-287020" algn="just">
              <a:lnSpc>
                <a:spcPts val="2160"/>
              </a:lnSpc>
              <a:spcBef>
                <a:spcPts val="65"/>
              </a:spcBef>
              <a:buFont typeface="Arial"/>
              <a:buChar char="•"/>
              <a:tabLst>
                <a:tab pos="287020" algn="l"/>
              </a:tabLst>
            </a:pPr>
            <a:r>
              <a:rPr sz="1800" spc="-5" dirty="0">
                <a:latin typeface="Arial Narrow"/>
                <a:cs typeface="Arial Narrow"/>
              </a:rPr>
              <a:t>мазм</a:t>
            </a:r>
            <a:r>
              <a:rPr sz="1800" spc="-5" dirty="0">
                <a:latin typeface="Arial"/>
                <a:cs typeface="Arial"/>
              </a:rPr>
              <a:t>ұ</a:t>
            </a:r>
            <a:r>
              <a:rPr sz="1800" spc="-5" dirty="0">
                <a:latin typeface="Arial Narrow"/>
                <a:cs typeface="Arial Narrow"/>
              </a:rPr>
              <a:t>ны </a:t>
            </a:r>
            <a:r>
              <a:rPr sz="1800" dirty="0">
                <a:latin typeface="Arial Narrow"/>
                <a:cs typeface="Arial Narrow"/>
              </a:rPr>
              <a:t>мен </a:t>
            </a:r>
            <a:r>
              <a:rPr sz="1800" spc="-5" dirty="0">
                <a:latin typeface="Arial Narrow"/>
                <a:cs typeface="Arial Narrow"/>
              </a:rPr>
              <a:t>форматы таныс </a:t>
            </a:r>
            <a:r>
              <a:rPr sz="1800" dirty="0">
                <a:latin typeface="Arial Narrow"/>
                <a:cs typeface="Arial Narrow"/>
              </a:rPr>
              <a:t> </a:t>
            </a:r>
            <a:r>
              <a:rPr sz="1800" spc="-5" dirty="0">
                <a:latin typeface="Arial Narrow"/>
                <a:cs typeface="Arial Narrow"/>
              </a:rPr>
              <a:t>емес к</a:t>
            </a:r>
            <a:r>
              <a:rPr sz="1800" spc="-5" dirty="0">
                <a:latin typeface="Arial"/>
                <a:cs typeface="Arial"/>
              </a:rPr>
              <a:t>ө</a:t>
            </a:r>
            <a:r>
              <a:rPr sz="1800" spc="-5" dirty="0">
                <a:latin typeface="Arial Narrow"/>
                <a:cs typeface="Arial Narrow"/>
              </a:rPr>
              <a:t>лемді </a:t>
            </a:r>
            <a:r>
              <a:rPr sz="1800" dirty="0">
                <a:latin typeface="Arial"/>
                <a:cs typeface="Arial"/>
              </a:rPr>
              <a:t>ә</a:t>
            </a:r>
            <a:r>
              <a:rPr sz="1800" dirty="0">
                <a:latin typeface="Arial Narrow"/>
                <a:cs typeface="Arial Narrow"/>
              </a:rPr>
              <a:t>рі </a:t>
            </a:r>
            <a:r>
              <a:rPr sz="1800" spc="-5" dirty="0">
                <a:latin typeface="Arial Narrow"/>
                <a:cs typeface="Arial Narrow"/>
              </a:rPr>
              <a:t>тілі к</a:t>
            </a:r>
            <a:r>
              <a:rPr sz="1800" spc="-5" dirty="0">
                <a:latin typeface="Arial"/>
                <a:cs typeface="Arial"/>
              </a:rPr>
              <a:t>ү</a:t>
            </a:r>
            <a:r>
              <a:rPr sz="1800" spc="-5" dirty="0">
                <a:latin typeface="Arial Narrow"/>
                <a:cs typeface="Arial Narrow"/>
              </a:rPr>
              <a:t>рделі </a:t>
            </a:r>
            <a:r>
              <a:rPr sz="1800"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тіндерді</a:t>
            </a:r>
            <a:r>
              <a:rPr sz="1800" spc="5" dirty="0">
                <a:latin typeface="Arial Narrow"/>
                <a:cs typeface="Arial Narrow"/>
              </a:rPr>
              <a:t> </a:t>
            </a:r>
            <a:r>
              <a:rPr sz="1800" spc="-5" dirty="0">
                <a:latin typeface="Arial Narrow"/>
                <a:cs typeface="Arial Narrow"/>
              </a:rPr>
              <a:t>т</a:t>
            </a:r>
            <a:r>
              <a:rPr sz="1800" spc="-5" dirty="0">
                <a:latin typeface="Arial"/>
                <a:cs typeface="Arial"/>
              </a:rPr>
              <a:t>ү</a:t>
            </a:r>
            <a:r>
              <a:rPr sz="1800" spc="-5" dirty="0">
                <a:latin typeface="Arial Narrow"/>
                <a:cs typeface="Arial Narrow"/>
              </a:rPr>
              <a:t>сіну;</a:t>
            </a:r>
            <a:endParaRPr sz="1800">
              <a:latin typeface="Arial Narrow"/>
              <a:cs typeface="Arial Narrow"/>
            </a:endParaRPr>
          </a:p>
          <a:p>
            <a:pPr marL="286385" marR="5080" indent="-287020" algn="just">
              <a:lnSpc>
                <a:spcPts val="2160"/>
              </a:lnSpc>
              <a:buFont typeface="Arial"/>
              <a:buChar char="•"/>
              <a:tabLst>
                <a:tab pos="287020"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тін бойынша болжам жасау </a:t>
            </a:r>
            <a:r>
              <a:rPr sz="1800" dirty="0">
                <a:latin typeface="Arial Narrow"/>
                <a:cs typeface="Arial Narrow"/>
              </a:rPr>
              <a:t> </a:t>
            </a:r>
            <a:r>
              <a:rPr sz="1800" spc="-5" dirty="0">
                <a:latin typeface="Arial Narrow"/>
                <a:cs typeface="Arial Narrow"/>
              </a:rPr>
              <a:t>ж</a:t>
            </a:r>
            <a:r>
              <a:rPr sz="1800" spc="-5" dirty="0">
                <a:latin typeface="Arial"/>
                <a:cs typeface="Arial"/>
              </a:rPr>
              <a:t>ә</a:t>
            </a:r>
            <a:r>
              <a:rPr sz="1800" spc="-5" dirty="0">
                <a:latin typeface="Arial Narrow"/>
                <a:cs typeface="Arial Narrow"/>
              </a:rPr>
              <a:t>не ба</a:t>
            </a:r>
            <a:r>
              <a:rPr sz="1800" spc="-5" dirty="0">
                <a:latin typeface="Arial"/>
                <a:cs typeface="Arial"/>
              </a:rPr>
              <a:t>ғ</a:t>
            </a:r>
            <a:r>
              <a:rPr sz="1800" spc="-5" dirty="0">
                <a:latin typeface="Arial Narrow"/>
                <a:cs typeface="Arial Narrow"/>
              </a:rPr>
              <a:t>а беру </a:t>
            </a:r>
            <a:r>
              <a:rPr sz="1800" dirty="0">
                <a:latin typeface="Arial"/>
                <a:cs typeface="Arial"/>
              </a:rPr>
              <a:t>ү</a:t>
            </a:r>
            <a:r>
              <a:rPr sz="1800" dirty="0">
                <a:latin typeface="Arial Narrow"/>
                <a:cs typeface="Arial Narrow"/>
              </a:rPr>
              <a:t>шін </a:t>
            </a:r>
            <a:r>
              <a:rPr sz="1800" spc="-5" dirty="0">
                <a:latin typeface="Arial Narrow"/>
                <a:cs typeface="Arial Narrow"/>
              </a:rPr>
              <a:t>м</a:t>
            </a:r>
            <a:r>
              <a:rPr sz="1800" spc="-5" dirty="0">
                <a:latin typeface="Arial"/>
                <a:cs typeface="Arial"/>
              </a:rPr>
              <a:t>ә</a:t>
            </a:r>
            <a:r>
              <a:rPr sz="1800" spc="-5" dirty="0">
                <a:latin typeface="Arial Narrow"/>
                <a:cs typeface="Arial Narrow"/>
              </a:rPr>
              <a:t>тіндегі </a:t>
            </a:r>
            <a:r>
              <a:rPr sz="1800" dirty="0">
                <a:latin typeface="Arial Narrow"/>
                <a:cs typeface="Arial Narrow"/>
              </a:rPr>
              <a:t> </a:t>
            </a:r>
            <a:r>
              <a:rPr sz="1800" spc="-5" dirty="0">
                <a:latin typeface="Arial Narrow"/>
                <a:cs typeface="Arial Narrow"/>
              </a:rPr>
              <a:t>а</a:t>
            </a:r>
            <a:r>
              <a:rPr sz="1800" spc="-5" dirty="0">
                <a:latin typeface="Arial"/>
                <a:cs typeface="Arial"/>
              </a:rPr>
              <a:t>қ</a:t>
            </a:r>
            <a:r>
              <a:rPr sz="1800" spc="-5" dirty="0">
                <a:latin typeface="Arial Narrow"/>
                <a:cs typeface="Arial Narrow"/>
              </a:rPr>
              <a:t>парат</a:t>
            </a:r>
            <a:r>
              <a:rPr sz="1800" spc="400" dirty="0">
                <a:latin typeface="Arial Narrow"/>
                <a:cs typeface="Arial Narrow"/>
              </a:rPr>
              <a:t> </a:t>
            </a:r>
            <a:r>
              <a:rPr sz="1800" spc="-5" dirty="0">
                <a:latin typeface="Arial Narrow"/>
                <a:cs typeface="Arial Narrow"/>
              </a:rPr>
              <a:t>пен</a:t>
            </a:r>
            <a:r>
              <a:rPr sz="1800" spc="5" dirty="0">
                <a:latin typeface="Arial Narrow"/>
                <a:cs typeface="Arial Narrow"/>
              </a:rPr>
              <a:t> </a:t>
            </a:r>
            <a:r>
              <a:rPr sz="1800" spc="-5" dirty="0">
                <a:latin typeface="Arial Narrow"/>
                <a:cs typeface="Arial Narrow"/>
              </a:rPr>
              <a:t>на</a:t>
            </a:r>
            <a:r>
              <a:rPr sz="1800" spc="-5" dirty="0">
                <a:latin typeface="Arial"/>
                <a:cs typeface="Arial"/>
              </a:rPr>
              <a:t>қ</a:t>
            </a:r>
            <a:r>
              <a:rPr sz="1800" spc="-5" dirty="0">
                <a:latin typeface="Arial Narrow"/>
                <a:cs typeface="Arial Narrow"/>
              </a:rPr>
              <a:t>ты</a:t>
            </a:r>
            <a:r>
              <a:rPr sz="1800" spc="10" dirty="0">
                <a:latin typeface="Arial Narrow"/>
                <a:cs typeface="Arial Narrow"/>
              </a:rPr>
              <a:t> </a:t>
            </a:r>
            <a:r>
              <a:rPr sz="1800" spc="-5" dirty="0">
                <a:latin typeface="Arial Narrow"/>
                <a:cs typeface="Arial Narrow"/>
              </a:rPr>
              <a:t>білімді</a:t>
            </a:r>
            <a:endParaRPr sz="1800">
              <a:latin typeface="Arial Narrow"/>
              <a:cs typeface="Arial Narrow"/>
            </a:endParaRPr>
          </a:p>
          <a:p>
            <a:pPr marL="286385">
              <a:lnSpc>
                <a:spcPts val="2100"/>
              </a:lnSpc>
            </a:pPr>
            <a:r>
              <a:rPr sz="1800" spc="-5" dirty="0">
                <a:latin typeface="Arial Narrow"/>
                <a:cs typeface="Arial Narrow"/>
              </a:rPr>
              <a:t>пайдалану.</a:t>
            </a:r>
            <a:endParaRPr sz="1800">
              <a:latin typeface="Arial Narrow"/>
              <a:cs typeface="Arial Narrow"/>
            </a:endParaRPr>
          </a:p>
        </p:txBody>
      </p:sp>
      <p:sp>
        <p:nvSpPr>
          <p:cNvPr id="29" name="object 29"/>
          <p:cNvSpPr txBox="1"/>
          <p:nvPr/>
        </p:nvSpPr>
        <p:spPr>
          <a:xfrm>
            <a:off x="8711310" y="261238"/>
            <a:ext cx="3234055" cy="3426460"/>
          </a:xfrm>
          <a:prstGeom prst="rect">
            <a:avLst/>
          </a:prstGeom>
          <a:solidFill>
            <a:srgbClr val="5B9BD4">
              <a:alpha val="19999"/>
            </a:srgbClr>
          </a:solidFill>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30"/>
              </a:spcBef>
            </a:pPr>
            <a:endParaRPr sz="1850">
              <a:latin typeface="Times New Roman"/>
              <a:cs typeface="Times New Roman"/>
            </a:endParaRPr>
          </a:p>
          <a:p>
            <a:pPr marL="245745">
              <a:lnSpc>
                <a:spcPct val="100000"/>
              </a:lnSpc>
            </a:pPr>
            <a:r>
              <a:rPr sz="1800" b="1" spc="-5" dirty="0">
                <a:latin typeface="Arial Narrow"/>
                <a:cs typeface="Arial Narrow"/>
              </a:rPr>
              <a:t>М</a:t>
            </a:r>
            <a:r>
              <a:rPr sz="1800" b="1" spc="-5" dirty="0">
                <a:latin typeface="Arial"/>
                <a:cs typeface="Arial"/>
              </a:rPr>
              <a:t>ә</a:t>
            </a:r>
            <a:r>
              <a:rPr sz="1800" b="1" spc="-5" dirty="0">
                <a:latin typeface="Arial Narrow"/>
                <a:cs typeface="Arial Narrow"/>
              </a:rPr>
              <a:t>тін</a:t>
            </a:r>
            <a:r>
              <a:rPr sz="1800" b="1" spc="375"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селені</a:t>
            </a:r>
            <a:r>
              <a:rPr sz="1800" spc="-5" dirty="0">
                <a:latin typeface="Arial"/>
                <a:cs typeface="Arial"/>
              </a:rPr>
              <a:t>ң</a:t>
            </a:r>
            <a:endParaRPr sz="1800">
              <a:latin typeface="Arial"/>
              <a:cs typeface="Arial"/>
            </a:endParaRPr>
          </a:p>
          <a:p>
            <a:pPr marL="589280" marR="949325">
              <a:lnSpc>
                <a:spcPct val="100000"/>
              </a:lnSpc>
              <a:spcBef>
                <a:spcPts val="5"/>
              </a:spcBef>
            </a:pPr>
            <a:r>
              <a:rPr sz="1800" spc="-5" dirty="0">
                <a:latin typeface="Arial Narrow"/>
                <a:cs typeface="Arial Narrow"/>
              </a:rPr>
              <a:t>арты</a:t>
            </a:r>
            <a:r>
              <a:rPr sz="1800" spc="-5" dirty="0">
                <a:latin typeface="Arial"/>
                <a:cs typeface="Arial"/>
              </a:rPr>
              <a:t>қ</a:t>
            </a:r>
            <a:r>
              <a:rPr sz="1800" spc="-5" dirty="0">
                <a:latin typeface="Arial Narrow"/>
                <a:cs typeface="Arial Narrow"/>
              </a:rPr>
              <a:t>шылы</a:t>
            </a:r>
            <a:r>
              <a:rPr sz="1800" spc="-5" dirty="0">
                <a:latin typeface="Arial"/>
                <a:cs typeface="Arial"/>
              </a:rPr>
              <a:t>ғ</a:t>
            </a:r>
            <a:r>
              <a:rPr sz="1800" spc="-5" dirty="0">
                <a:latin typeface="Arial Narrow"/>
                <a:cs typeface="Arial Narrow"/>
              </a:rPr>
              <a:t>ы</a:t>
            </a:r>
            <a:r>
              <a:rPr sz="1800" spc="-45" dirty="0">
                <a:latin typeface="Arial Narrow"/>
                <a:cs typeface="Arial Narrow"/>
              </a:rPr>
              <a:t> </a:t>
            </a:r>
            <a:r>
              <a:rPr sz="1800" dirty="0">
                <a:latin typeface="Arial Narrow"/>
                <a:cs typeface="Arial Narrow"/>
              </a:rPr>
              <a:t>мен </a:t>
            </a:r>
            <a:r>
              <a:rPr sz="1800" spc="-395" dirty="0">
                <a:latin typeface="Arial Narrow"/>
                <a:cs typeface="Arial Narrow"/>
              </a:rPr>
              <a:t> </a:t>
            </a:r>
            <a:r>
              <a:rPr sz="1800" spc="-5" dirty="0">
                <a:latin typeface="Arial Narrow"/>
                <a:cs typeface="Arial Narrow"/>
              </a:rPr>
              <a:t>кемшілігі </a:t>
            </a:r>
            <a:r>
              <a:rPr sz="1800" spc="-10" dirty="0">
                <a:latin typeface="Arial Narrow"/>
                <a:cs typeface="Arial Narrow"/>
              </a:rPr>
              <a:t>берілген </a:t>
            </a:r>
            <a:r>
              <a:rPr sz="1800" spc="-5" dirty="0">
                <a:latin typeface="Arial Narrow"/>
                <a:cs typeface="Arial Narrow"/>
              </a:rPr>
              <a:t> м</a:t>
            </a:r>
            <a:r>
              <a:rPr sz="1800" spc="-5" dirty="0">
                <a:latin typeface="Arial"/>
                <a:cs typeface="Arial"/>
              </a:rPr>
              <a:t>ә</a:t>
            </a:r>
            <a:r>
              <a:rPr sz="1800" spc="-5" dirty="0">
                <a:latin typeface="Arial Narrow"/>
                <a:cs typeface="Arial Narrow"/>
              </a:rPr>
              <a:t>тіндер;</a:t>
            </a:r>
            <a:endParaRPr sz="1800">
              <a:latin typeface="Arial Narrow"/>
              <a:cs typeface="Arial Narrow"/>
            </a:endParaRPr>
          </a:p>
          <a:p>
            <a:pPr marL="589280" indent="-344170">
              <a:lnSpc>
                <a:spcPct val="100000"/>
              </a:lnSpc>
              <a:buFont typeface="Arial"/>
              <a:buChar char="•"/>
              <a:tabLst>
                <a:tab pos="589280" algn="l"/>
                <a:tab pos="589915" algn="l"/>
              </a:tabLst>
            </a:pPr>
            <a:r>
              <a:rPr sz="1800" spc="-5" dirty="0">
                <a:latin typeface="Arial Narrow"/>
                <a:cs typeface="Arial Narrow"/>
              </a:rPr>
              <a:t>графиктік</a:t>
            </a:r>
            <a:r>
              <a:rPr sz="1800" spc="-10" dirty="0">
                <a:latin typeface="Arial Narrow"/>
                <a:cs typeface="Arial Narrow"/>
              </a:rPr>
              <a:t> </a:t>
            </a:r>
            <a:r>
              <a:rPr sz="1800" spc="-5" dirty="0">
                <a:latin typeface="Arial Narrow"/>
                <a:cs typeface="Arial Narrow"/>
              </a:rPr>
              <a:t>м</a:t>
            </a:r>
            <a:r>
              <a:rPr sz="1800" spc="-5" dirty="0">
                <a:latin typeface="Arial"/>
                <a:cs typeface="Arial"/>
              </a:rPr>
              <a:t>ә</a:t>
            </a:r>
            <a:r>
              <a:rPr sz="1800" spc="-5" dirty="0">
                <a:latin typeface="Arial Narrow"/>
                <a:cs typeface="Arial Narrow"/>
              </a:rPr>
              <a:t>тіндер:</a:t>
            </a:r>
            <a:endParaRPr sz="1800">
              <a:latin typeface="Arial Narrow"/>
              <a:cs typeface="Arial Narrow"/>
            </a:endParaRPr>
          </a:p>
          <a:p>
            <a:pPr marL="589280" marR="765175" indent="-343535">
              <a:lnSpc>
                <a:spcPct val="100000"/>
              </a:lnSpc>
              <a:buFont typeface="Arial"/>
              <a:buChar char="•"/>
              <a:tabLst>
                <a:tab pos="589280" algn="l"/>
                <a:tab pos="589915" algn="l"/>
              </a:tabLst>
            </a:pPr>
            <a:r>
              <a:rPr sz="1800" spc="-5" dirty="0">
                <a:latin typeface="Arial Narrow"/>
                <a:cs typeface="Arial Narrow"/>
              </a:rPr>
              <a:t>о</a:t>
            </a:r>
            <a:r>
              <a:rPr sz="1800" spc="-5" dirty="0">
                <a:latin typeface="Arial"/>
                <a:cs typeface="Arial"/>
              </a:rPr>
              <a:t>қ</a:t>
            </a:r>
            <a:r>
              <a:rPr sz="1800" spc="-5" dirty="0">
                <a:latin typeface="Arial Narrow"/>
                <a:cs typeface="Arial Narrow"/>
              </a:rPr>
              <a:t>ушыны</a:t>
            </a:r>
            <a:r>
              <a:rPr sz="1800" spc="-5" dirty="0">
                <a:latin typeface="Arial"/>
                <a:cs typeface="Arial"/>
              </a:rPr>
              <a:t>ң</a:t>
            </a:r>
            <a:r>
              <a:rPr sz="1800" spc="-100" dirty="0">
                <a:latin typeface="Arial"/>
                <a:cs typeface="Arial"/>
              </a:rPr>
              <a:t> </a:t>
            </a:r>
            <a:r>
              <a:rPr sz="1800" spc="-5" dirty="0">
                <a:latin typeface="Arial"/>
                <a:cs typeface="Arial"/>
              </a:rPr>
              <a:t>ө</a:t>
            </a:r>
            <a:r>
              <a:rPr sz="1800" spc="-5" dirty="0">
                <a:latin typeface="Arial Narrow"/>
                <a:cs typeface="Arial Narrow"/>
              </a:rPr>
              <a:t>мір</a:t>
            </a:r>
            <a:r>
              <a:rPr sz="1800" spc="-35" dirty="0">
                <a:latin typeface="Arial Narrow"/>
                <a:cs typeface="Arial Narrow"/>
              </a:rPr>
              <a:t> </a:t>
            </a:r>
            <a:r>
              <a:rPr sz="1800" spc="-5" dirty="0">
                <a:latin typeface="Arial Narrow"/>
                <a:cs typeface="Arial Narrow"/>
              </a:rPr>
              <a:t>с</a:t>
            </a:r>
            <a:r>
              <a:rPr sz="1800" spc="-5" dirty="0">
                <a:latin typeface="Arial"/>
                <a:cs typeface="Arial"/>
              </a:rPr>
              <a:t>ү</a:t>
            </a:r>
            <a:r>
              <a:rPr sz="1800" spc="-5" dirty="0">
                <a:latin typeface="Arial Narrow"/>
                <a:cs typeface="Arial Narrow"/>
              </a:rPr>
              <a:t>ру </a:t>
            </a:r>
            <a:r>
              <a:rPr sz="1800" spc="-395" dirty="0">
                <a:latin typeface="Arial Narrow"/>
                <a:cs typeface="Arial Narrow"/>
              </a:rPr>
              <a:t> </a:t>
            </a:r>
            <a:r>
              <a:rPr sz="1800" spc="-5" dirty="0">
                <a:latin typeface="Arial Narrow"/>
                <a:cs typeface="Arial Narrow"/>
              </a:rPr>
              <a:t>жа</a:t>
            </a:r>
            <a:r>
              <a:rPr sz="1800" spc="-5" dirty="0">
                <a:latin typeface="Arial"/>
                <a:cs typeface="Arial"/>
              </a:rPr>
              <a:t>ғ</a:t>
            </a:r>
            <a:r>
              <a:rPr sz="1800" spc="-5" dirty="0">
                <a:latin typeface="Arial Narrow"/>
                <a:cs typeface="Arial Narrow"/>
              </a:rPr>
              <a:t>дайына</a:t>
            </a:r>
            <a:r>
              <a:rPr sz="1800" spc="15" dirty="0">
                <a:latin typeface="Arial Narrow"/>
                <a:cs typeface="Arial Narrow"/>
              </a:rPr>
              <a:t> </a:t>
            </a:r>
            <a:r>
              <a:rPr sz="1800" spc="-10" dirty="0">
                <a:latin typeface="Arial"/>
                <a:cs typeface="Arial"/>
              </a:rPr>
              <a:t>қ</a:t>
            </a:r>
            <a:r>
              <a:rPr sz="1800" spc="-10" dirty="0">
                <a:latin typeface="Arial Narrow"/>
                <a:cs typeface="Arial Narrow"/>
              </a:rPr>
              <a:t>атысты </a:t>
            </a:r>
            <a:r>
              <a:rPr sz="1800" spc="-5" dirty="0">
                <a:latin typeface="Arial Narrow"/>
                <a:cs typeface="Arial Narrow"/>
              </a:rPr>
              <a:t> м</a:t>
            </a:r>
            <a:r>
              <a:rPr sz="1800" spc="-5" dirty="0">
                <a:latin typeface="Arial"/>
                <a:cs typeface="Arial"/>
              </a:rPr>
              <a:t>ә</a:t>
            </a:r>
            <a:r>
              <a:rPr sz="1800" spc="-5" dirty="0">
                <a:latin typeface="Arial Narrow"/>
                <a:cs typeface="Arial Narrow"/>
              </a:rPr>
              <a:t>тіндер.</a:t>
            </a:r>
            <a:endParaRPr sz="1800">
              <a:latin typeface="Arial Narrow"/>
              <a:cs typeface="Arial Narrow"/>
            </a:endParaRPr>
          </a:p>
        </p:txBody>
      </p:sp>
      <p:sp>
        <p:nvSpPr>
          <p:cNvPr id="30" name="object 30"/>
          <p:cNvSpPr/>
          <p:nvPr/>
        </p:nvSpPr>
        <p:spPr>
          <a:xfrm>
            <a:off x="8636254" y="1532889"/>
            <a:ext cx="75565" cy="2155190"/>
          </a:xfrm>
          <a:custGeom>
            <a:avLst/>
            <a:gdLst/>
            <a:ahLst/>
            <a:cxnLst/>
            <a:rect l="l" t="t" r="r" b="b"/>
            <a:pathLst>
              <a:path w="75565" h="2155190">
                <a:moveTo>
                  <a:pt x="75051" y="0"/>
                </a:moveTo>
                <a:lnTo>
                  <a:pt x="0" y="0"/>
                </a:lnTo>
                <a:lnTo>
                  <a:pt x="0" y="2154681"/>
                </a:lnTo>
                <a:lnTo>
                  <a:pt x="75051" y="2154681"/>
                </a:lnTo>
                <a:lnTo>
                  <a:pt x="75051" y="0"/>
                </a:lnTo>
                <a:close/>
              </a:path>
            </a:pathLst>
          </a:custGeom>
          <a:solidFill>
            <a:srgbClr val="5B9BD4"/>
          </a:solidFill>
        </p:spPr>
        <p:txBody>
          <a:bodyPr wrap="square" lIns="0" tIns="0" rIns="0" bIns="0" rtlCol="0"/>
          <a:lstStyle/>
          <a:p>
            <a:endParaRPr/>
          </a:p>
        </p:txBody>
      </p:sp>
      <p:sp>
        <p:nvSpPr>
          <p:cNvPr id="31" name="object 31"/>
          <p:cNvSpPr txBox="1"/>
          <p:nvPr/>
        </p:nvSpPr>
        <p:spPr>
          <a:xfrm>
            <a:off x="8711310" y="3933355"/>
            <a:ext cx="3234055" cy="2685415"/>
          </a:xfrm>
          <a:prstGeom prst="rect">
            <a:avLst/>
          </a:prstGeom>
          <a:solidFill>
            <a:srgbClr val="EC7C30">
              <a:alpha val="19999"/>
            </a:srgbClr>
          </a:solidFill>
        </p:spPr>
        <p:txBody>
          <a:bodyPr vert="horz" wrap="square" lIns="0" tIns="0" rIns="0" bIns="0" rtlCol="0">
            <a:spAutoFit/>
          </a:bodyPr>
          <a:lstStyle/>
          <a:p>
            <a:pPr>
              <a:lnSpc>
                <a:spcPct val="100000"/>
              </a:lnSpc>
            </a:pPr>
            <a:endParaRPr sz="2100">
              <a:latin typeface="Times New Roman"/>
              <a:cs typeface="Times New Roman"/>
            </a:endParaRPr>
          </a:p>
          <a:p>
            <a:pPr marL="245745">
              <a:lnSpc>
                <a:spcPct val="100000"/>
              </a:lnSpc>
            </a:pPr>
            <a:r>
              <a:rPr sz="1800" b="1" spc="-5" dirty="0">
                <a:latin typeface="Arial Narrow"/>
                <a:cs typeface="Arial Narrow"/>
              </a:rPr>
              <a:t>Тапсырма</a:t>
            </a:r>
            <a:r>
              <a:rPr sz="1800" b="1" spc="-20" dirty="0">
                <a:latin typeface="Arial Narrow"/>
                <a:cs typeface="Arial Narrow"/>
              </a:rPr>
              <a:t> </a:t>
            </a:r>
            <a:r>
              <a:rPr sz="1800" b="1" spc="-5" dirty="0">
                <a:latin typeface="Arial Narrow"/>
                <a:cs typeface="Arial Narrow"/>
              </a:rPr>
              <a:t>т</a:t>
            </a:r>
            <a:r>
              <a:rPr sz="1800" b="1" spc="-5" dirty="0">
                <a:latin typeface="Arial"/>
                <a:cs typeface="Arial"/>
              </a:rPr>
              <a:t>ү</a:t>
            </a:r>
            <a:r>
              <a:rPr sz="1800" b="1" spc="-5" dirty="0">
                <a:latin typeface="Arial Narrow"/>
                <a:cs typeface="Arial Narrow"/>
              </a:rPr>
              <a:t>рлері:</a:t>
            </a:r>
            <a:endParaRPr sz="1800">
              <a:latin typeface="Arial Narrow"/>
              <a:cs typeface="Arial Narrow"/>
            </a:endParaRPr>
          </a:p>
          <a:p>
            <a:pPr marL="589280" marR="417195" indent="-343535">
              <a:lnSpc>
                <a:spcPts val="2170"/>
              </a:lnSpc>
              <a:spcBef>
                <a:spcPts val="65"/>
              </a:spcBef>
              <a:buFont typeface="Arial"/>
              <a:buChar char="•"/>
              <a:tabLst>
                <a:tab pos="589280" algn="l"/>
                <a:tab pos="589915" algn="l"/>
              </a:tabLst>
            </a:pPr>
            <a:r>
              <a:rPr sz="1800" spc="-5" dirty="0">
                <a:latin typeface="Arial Narrow"/>
                <a:cs typeface="Arial Narrow"/>
              </a:rPr>
              <a:t>а</a:t>
            </a:r>
            <a:r>
              <a:rPr sz="1800" spc="-5" dirty="0">
                <a:latin typeface="Arial"/>
                <a:cs typeface="Arial"/>
              </a:rPr>
              <a:t>қ</a:t>
            </a:r>
            <a:r>
              <a:rPr sz="1800" spc="-5" dirty="0">
                <a:latin typeface="Arial Narrow"/>
                <a:cs typeface="Arial Narrow"/>
              </a:rPr>
              <a:t>паратты аны</a:t>
            </a:r>
            <a:r>
              <a:rPr sz="1800" spc="-5" dirty="0">
                <a:latin typeface="Arial"/>
                <a:cs typeface="Arial"/>
              </a:rPr>
              <a:t>қ</a:t>
            </a:r>
            <a:r>
              <a:rPr sz="1800" spc="-5" dirty="0">
                <a:latin typeface="Arial Narrow"/>
                <a:cs typeface="Arial Narrow"/>
              </a:rPr>
              <a:t>тау, ба</a:t>
            </a:r>
            <a:r>
              <a:rPr sz="1800" spc="-5" dirty="0">
                <a:latin typeface="Arial"/>
                <a:cs typeface="Arial"/>
              </a:rPr>
              <a:t>ғ</a:t>
            </a:r>
            <a:r>
              <a:rPr sz="1800" spc="-5" dirty="0">
                <a:latin typeface="Arial Narrow"/>
                <a:cs typeface="Arial Narrow"/>
              </a:rPr>
              <a:t>а </a:t>
            </a:r>
            <a:r>
              <a:rPr sz="1800" spc="-400" dirty="0">
                <a:latin typeface="Arial Narrow"/>
                <a:cs typeface="Arial Narrow"/>
              </a:rPr>
              <a:t> </a:t>
            </a:r>
            <a:r>
              <a:rPr sz="1800" spc="-5" dirty="0">
                <a:latin typeface="Arial Narrow"/>
                <a:cs typeface="Arial Narrow"/>
              </a:rPr>
              <a:t>беру;</a:t>
            </a:r>
            <a:endParaRPr sz="1800">
              <a:latin typeface="Arial Narrow"/>
              <a:cs typeface="Arial Narrow"/>
            </a:endParaRPr>
          </a:p>
          <a:p>
            <a:pPr marL="589280" indent="-344170">
              <a:lnSpc>
                <a:spcPts val="2075"/>
              </a:lnSpc>
              <a:buFont typeface="Arial"/>
              <a:buChar char="•"/>
              <a:tabLst>
                <a:tab pos="589280" algn="l"/>
                <a:tab pos="589915" algn="l"/>
              </a:tabLst>
            </a:pPr>
            <a:r>
              <a:rPr sz="1800" spc="-5" dirty="0">
                <a:latin typeface="Arial Narrow"/>
                <a:cs typeface="Arial Narrow"/>
              </a:rPr>
              <a:t>м</a:t>
            </a:r>
            <a:r>
              <a:rPr sz="1800" spc="-5" dirty="0">
                <a:latin typeface="Arial"/>
                <a:cs typeface="Arial"/>
              </a:rPr>
              <a:t>ә</a:t>
            </a:r>
            <a:r>
              <a:rPr sz="1800" spc="-5" dirty="0">
                <a:latin typeface="Arial Narrow"/>
                <a:cs typeface="Arial Narrow"/>
              </a:rPr>
              <a:t>селені</a:t>
            </a:r>
            <a:r>
              <a:rPr sz="1800" spc="-5" dirty="0">
                <a:latin typeface="Arial"/>
                <a:cs typeface="Arial"/>
              </a:rPr>
              <a:t>ң</a:t>
            </a:r>
            <a:endParaRPr sz="1800">
              <a:latin typeface="Arial"/>
              <a:cs typeface="Arial"/>
            </a:endParaRPr>
          </a:p>
          <a:p>
            <a:pPr marL="589280" marR="534670">
              <a:lnSpc>
                <a:spcPct val="100000"/>
              </a:lnSpc>
            </a:pPr>
            <a:r>
              <a:rPr sz="1800" spc="-5" dirty="0">
                <a:latin typeface="Arial Narrow"/>
                <a:cs typeface="Arial Narrow"/>
              </a:rPr>
              <a:t>арты</a:t>
            </a:r>
            <a:r>
              <a:rPr sz="1800" spc="-5" dirty="0">
                <a:latin typeface="Arial"/>
                <a:cs typeface="Arial"/>
              </a:rPr>
              <a:t>қ</a:t>
            </a:r>
            <a:r>
              <a:rPr sz="1800" spc="-5" dirty="0">
                <a:latin typeface="Arial Narrow"/>
                <a:cs typeface="Arial Narrow"/>
              </a:rPr>
              <a:t>шылы</a:t>
            </a:r>
            <a:r>
              <a:rPr sz="1800" spc="-5" dirty="0">
                <a:latin typeface="Arial"/>
                <a:cs typeface="Arial"/>
              </a:rPr>
              <a:t>ғ</a:t>
            </a:r>
            <a:r>
              <a:rPr sz="1800" spc="-5" dirty="0">
                <a:latin typeface="Arial Narrow"/>
                <a:cs typeface="Arial Narrow"/>
              </a:rPr>
              <a:t>ы</a:t>
            </a:r>
            <a:r>
              <a:rPr sz="1800" spc="25" dirty="0">
                <a:latin typeface="Arial Narrow"/>
                <a:cs typeface="Arial Narrow"/>
              </a:rPr>
              <a:t> </a:t>
            </a:r>
            <a:r>
              <a:rPr sz="1800" dirty="0">
                <a:latin typeface="Arial Narrow"/>
                <a:cs typeface="Arial Narrow"/>
              </a:rPr>
              <a:t>мен </a:t>
            </a:r>
            <a:r>
              <a:rPr sz="1800" spc="5" dirty="0">
                <a:latin typeface="Arial Narrow"/>
                <a:cs typeface="Arial Narrow"/>
              </a:rPr>
              <a:t> </a:t>
            </a:r>
            <a:r>
              <a:rPr sz="1800" spc="-5" dirty="0">
                <a:latin typeface="Arial Narrow"/>
                <a:cs typeface="Arial Narrow"/>
              </a:rPr>
              <a:t>кемшілігін салыстыру</a:t>
            </a:r>
            <a:r>
              <a:rPr sz="1800" spc="-5" dirty="0">
                <a:latin typeface="Arial"/>
                <a:cs typeface="Arial"/>
              </a:rPr>
              <a:t>ғ</a:t>
            </a:r>
            <a:r>
              <a:rPr sz="1800" spc="-5" dirty="0">
                <a:latin typeface="Arial Narrow"/>
                <a:cs typeface="Arial Narrow"/>
              </a:rPr>
              <a:t>а </a:t>
            </a:r>
            <a:r>
              <a:rPr sz="1800" spc="-400" dirty="0">
                <a:latin typeface="Arial Narrow"/>
                <a:cs typeface="Arial Narrow"/>
              </a:rPr>
              <a:t> </a:t>
            </a:r>
            <a:r>
              <a:rPr sz="1800" spc="-5" dirty="0">
                <a:latin typeface="Arial Narrow"/>
                <a:cs typeface="Arial Narrow"/>
              </a:rPr>
              <a:t>арнал</a:t>
            </a:r>
            <a:r>
              <a:rPr sz="1800" spc="-5" dirty="0">
                <a:latin typeface="Arial"/>
                <a:cs typeface="Arial"/>
              </a:rPr>
              <a:t>ғ</a:t>
            </a:r>
            <a:r>
              <a:rPr sz="1800" spc="-5" dirty="0">
                <a:latin typeface="Arial Narrow"/>
                <a:cs typeface="Arial Narrow"/>
              </a:rPr>
              <a:t>ан</a:t>
            </a:r>
            <a:r>
              <a:rPr sz="1800" dirty="0">
                <a:latin typeface="Arial Narrow"/>
                <a:cs typeface="Arial Narrow"/>
              </a:rPr>
              <a:t> </a:t>
            </a:r>
            <a:r>
              <a:rPr sz="1800" spc="-10" dirty="0">
                <a:latin typeface="Arial Narrow"/>
                <a:cs typeface="Arial Narrow"/>
              </a:rPr>
              <a:t>тапсырмалар.</a:t>
            </a:r>
            <a:endParaRPr sz="1800">
              <a:latin typeface="Arial Narrow"/>
              <a:cs typeface="Arial Narrow"/>
            </a:endParaRPr>
          </a:p>
        </p:txBody>
      </p:sp>
      <p:sp>
        <p:nvSpPr>
          <p:cNvPr id="32" name="object 32"/>
          <p:cNvSpPr/>
          <p:nvPr/>
        </p:nvSpPr>
        <p:spPr>
          <a:xfrm>
            <a:off x="8636254" y="4895126"/>
            <a:ext cx="75565" cy="1723389"/>
          </a:xfrm>
          <a:custGeom>
            <a:avLst/>
            <a:gdLst/>
            <a:ahLst/>
            <a:cxnLst/>
            <a:rect l="l" t="t" r="r" b="b"/>
            <a:pathLst>
              <a:path w="75565" h="1723390">
                <a:moveTo>
                  <a:pt x="75051" y="0"/>
                </a:moveTo>
                <a:lnTo>
                  <a:pt x="0" y="0"/>
                </a:lnTo>
                <a:lnTo>
                  <a:pt x="0" y="1723390"/>
                </a:lnTo>
                <a:lnTo>
                  <a:pt x="75051" y="1723390"/>
                </a:lnTo>
                <a:lnTo>
                  <a:pt x="75051" y="0"/>
                </a:lnTo>
                <a:close/>
              </a:path>
            </a:pathLst>
          </a:custGeom>
          <a:solidFill>
            <a:srgbClr val="EC7C30"/>
          </a:solidFill>
        </p:spPr>
        <p:txBody>
          <a:bodyPr wrap="square" lIns="0" tIns="0" rIns="0" bIns="0" rtlCol="0"/>
          <a:lstStyle/>
          <a:p>
            <a:endParaRPr/>
          </a:p>
        </p:txBody>
      </p:sp>
      <p:sp>
        <p:nvSpPr>
          <p:cNvPr id="33" name="object 33"/>
          <p:cNvSpPr txBox="1"/>
          <p:nvPr/>
        </p:nvSpPr>
        <p:spPr>
          <a:xfrm>
            <a:off x="5254878" y="3296234"/>
            <a:ext cx="1495425" cy="1003300"/>
          </a:xfrm>
          <a:prstGeom prst="rect">
            <a:avLst/>
          </a:prstGeom>
        </p:spPr>
        <p:txBody>
          <a:bodyPr vert="horz" wrap="square" lIns="0" tIns="12065" rIns="0" bIns="0" rtlCol="0">
            <a:spAutoFit/>
          </a:bodyPr>
          <a:lstStyle/>
          <a:p>
            <a:pPr marL="358140" marR="5080" indent="-346075">
              <a:lnSpc>
                <a:spcPct val="100299"/>
              </a:lnSpc>
              <a:spcBef>
                <a:spcPts val="95"/>
              </a:spcBef>
            </a:pPr>
            <a:r>
              <a:rPr sz="3200" b="1" dirty="0">
                <a:latin typeface="Arial Narrow"/>
                <a:cs typeface="Arial Narrow"/>
              </a:rPr>
              <a:t>4-</a:t>
            </a:r>
            <a:r>
              <a:rPr sz="3200" b="1" spc="-5" dirty="0">
                <a:latin typeface="Arial Narrow"/>
                <a:cs typeface="Arial Narrow"/>
              </a:rPr>
              <a:t>д</a:t>
            </a:r>
            <a:r>
              <a:rPr sz="3200" b="1" dirty="0">
                <a:latin typeface="Arial Narrow"/>
                <a:cs typeface="Arial Narrow"/>
              </a:rPr>
              <a:t>е</a:t>
            </a:r>
            <a:r>
              <a:rPr sz="3200" b="1" spc="-5" dirty="0">
                <a:latin typeface="Arial"/>
                <a:cs typeface="Arial"/>
              </a:rPr>
              <a:t>ң</a:t>
            </a:r>
            <a:r>
              <a:rPr sz="3200" b="1" dirty="0">
                <a:latin typeface="Arial Narrow"/>
                <a:cs typeface="Arial Narrow"/>
              </a:rPr>
              <a:t>гей  PISA</a:t>
            </a:r>
            <a:endParaRPr sz="3200">
              <a:latin typeface="Arial Narrow"/>
              <a:cs typeface="Arial Narrow"/>
            </a:endParaRPr>
          </a:p>
        </p:txBody>
      </p:sp>
      <p:sp>
        <p:nvSpPr>
          <p:cNvPr id="36" name="TextBox 35">
            <a:extLst>
              <a:ext uri="{FF2B5EF4-FFF2-40B4-BE49-F238E27FC236}">
                <a16:creationId xmlns:a16="http://schemas.microsoft.com/office/drawing/2014/main" xmlns="" id="{8C15AA9E-E9E1-409D-81DC-91099C0E9773}"/>
              </a:ext>
            </a:extLst>
          </p:cNvPr>
          <p:cNvSpPr txBox="1"/>
          <p:nvPr/>
        </p:nvSpPr>
        <p:spPr>
          <a:xfrm>
            <a:off x="1003610" y="248234"/>
            <a:ext cx="2122312" cy="276999"/>
          </a:xfrm>
          <a:prstGeom prst="rect">
            <a:avLst/>
          </a:prstGeom>
          <a:noFill/>
        </p:spPr>
        <p:txBody>
          <a:bodyPr wrap="none" rtlCol="0">
            <a:spAutoFit/>
          </a:bodyPr>
          <a:lstStyle/>
          <a:p>
            <a:r>
              <a:rPr lang="kk-KZ" sz="1200" b="1" dirty="0">
                <a:latin typeface="Arial" panose="020B0604020202020204" pitchFamily="34" charset="0"/>
                <a:cs typeface="Arial" panose="020B0604020202020204" pitchFamily="34" charset="0"/>
              </a:rPr>
              <a:t>ДЕҢГЕЙ СИПАТТАМАСЫ:</a:t>
            </a:r>
            <a:endParaRPr lang="ru-RU" sz="1200" b="1" dirty="0">
              <a:latin typeface="Arial" panose="020B0604020202020204" pitchFamily="34" charset="0"/>
              <a:cs typeface="Arial" panose="020B0604020202020204" pitchFamily="34" charset="0"/>
            </a:endParaRPr>
          </a:p>
        </p:txBody>
      </p:sp>
      <p:sp>
        <p:nvSpPr>
          <p:cNvPr id="37" name="object 3">
            <a:extLst>
              <a:ext uri="{FF2B5EF4-FFF2-40B4-BE49-F238E27FC236}">
                <a16:creationId xmlns:a16="http://schemas.microsoft.com/office/drawing/2014/main" xmlns="" id="{1B40941F-FA99-448D-B6C1-14C9453FE814}"/>
              </a:ext>
            </a:extLst>
          </p:cNvPr>
          <p:cNvSpPr/>
          <p:nvPr/>
        </p:nvSpPr>
        <p:spPr>
          <a:xfrm>
            <a:off x="336766" y="1471955"/>
            <a:ext cx="81280" cy="2155190"/>
          </a:xfrm>
          <a:custGeom>
            <a:avLst/>
            <a:gdLst/>
            <a:ahLst/>
            <a:cxnLst/>
            <a:rect l="l" t="t" r="r" b="b"/>
            <a:pathLst>
              <a:path w="81279" h="2155190">
                <a:moveTo>
                  <a:pt x="81220" y="0"/>
                </a:moveTo>
                <a:lnTo>
                  <a:pt x="0" y="0"/>
                </a:lnTo>
                <a:lnTo>
                  <a:pt x="0" y="2154681"/>
                </a:lnTo>
                <a:lnTo>
                  <a:pt x="81220" y="2154681"/>
                </a:lnTo>
                <a:lnTo>
                  <a:pt x="81220" y="0"/>
                </a:lnTo>
                <a:close/>
              </a:path>
            </a:pathLst>
          </a:custGeom>
          <a:solidFill>
            <a:srgbClr val="FFC000"/>
          </a:solidFill>
        </p:spPr>
        <p:txBody>
          <a:bodyPr wrap="square" lIns="0" tIns="0" rIns="0" bIns="0" rtlCol="0"/>
          <a:lstStyle/>
          <a:p>
            <a:endParaRPr/>
          </a:p>
        </p:txBody>
      </p:sp>
      <p:sp>
        <p:nvSpPr>
          <p:cNvPr id="38" name="TextBox 37">
            <a:extLst>
              <a:ext uri="{FF2B5EF4-FFF2-40B4-BE49-F238E27FC236}">
                <a16:creationId xmlns:a16="http://schemas.microsoft.com/office/drawing/2014/main" xmlns="" id="{F7874163-D17A-4E62-B0D6-DE97EBE86502}"/>
              </a:ext>
            </a:extLst>
          </p:cNvPr>
          <p:cNvSpPr txBox="1"/>
          <p:nvPr/>
        </p:nvSpPr>
        <p:spPr>
          <a:xfrm>
            <a:off x="3914774" y="196978"/>
            <a:ext cx="4653537" cy="307777"/>
          </a:xfrm>
          <a:prstGeom prst="rect">
            <a:avLst/>
          </a:prstGeom>
          <a:noFill/>
        </p:spPr>
        <p:txBody>
          <a:bodyPr wrap="square" rtlCol="0">
            <a:spAutoFit/>
          </a:bodyPr>
          <a:lstStyle/>
          <a:p>
            <a:r>
              <a:rPr lang="kk-KZ" sz="1400" dirty="0">
                <a:latin typeface="Arial" panose="020B0604020202020204" pitchFamily="34" charset="0"/>
                <a:cs typeface="Arial" panose="020B0604020202020204" pitchFamily="34" charset="0"/>
              </a:rPr>
              <a:t>ОҚУ САУАТТЫЛЫҒЫНЫҢ ЖЕТІСТІК ДЕҢГЕЙЛЕРІ</a:t>
            </a:r>
            <a:endParaRPr lang="ru-RU" sz="14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400" y="261238"/>
            <a:ext cx="3222625" cy="3426460"/>
          </a:xfrm>
          <a:custGeom>
            <a:avLst/>
            <a:gdLst/>
            <a:ahLst/>
            <a:cxnLst/>
            <a:rect l="l" t="t" r="r" b="b"/>
            <a:pathLst>
              <a:path w="3222625" h="3426460">
                <a:moveTo>
                  <a:pt x="3222117" y="0"/>
                </a:moveTo>
                <a:lnTo>
                  <a:pt x="0" y="0"/>
                </a:lnTo>
                <a:lnTo>
                  <a:pt x="0" y="3426333"/>
                </a:lnTo>
                <a:lnTo>
                  <a:pt x="3222117" y="3426333"/>
                </a:lnTo>
                <a:lnTo>
                  <a:pt x="3222117" y="0"/>
                </a:lnTo>
                <a:close/>
              </a:path>
            </a:pathLst>
          </a:custGeom>
          <a:solidFill>
            <a:srgbClr val="FFC000">
              <a:alpha val="19999"/>
            </a:srgbClr>
          </a:solidFill>
        </p:spPr>
        <p:txBody>
          <a:bodyPr wrap="square" lIns="0" tIns="0" rIns="0" bIns="0" rtlCol="0"/>
          <a:lstStyle/>
          <a:p>
            <a:endParaRPr/>
          </a:p>
        </p:txBody>
      </p:sp>
      <p:sp>
        <p:nvSpPr>
          <p:cNvPr id="3" name="object 3"/>
          <p:cNvSpPr txBox="1"/>
          <p:nvPr/>
        </p:nvSpPr>
        <p:spPr>
          <a:xfrm>
            <a:off x="496214" y="289636"/>
            <a:ext cx="3053715" cy="1976755"/>
          </a:xfrm>
          <a:prstGeom prst="rect">
            <a:avLst/>
          </a:prstGeom>
        </p:spPr>
        <p:txBody>
          <a:bodyPr vert="horz" wrap="square" lIns="0" tIns="12065" rIns="0" bIns="0" rtlCol="0">
            <a:spAutoFit/>
          </a:bodyPr>
          <a:lstStyle/>
          <a:p>
            <a:pPr>
              <a:lnSpc>
                <a:spcPct val="100000"/>
              </a:lnSpc>
              <a:spcBef>
                <a:spcPts val="95"/>
              </a:spcBef>
            </a:pPr>
            <a:r>
              <a:rPr sz="1600" b="1" spc="-5" dirty="0">
                <a:latin typeface="Arial"/>
                <a:cs typeface="Arial"/>
              </a:rPr>
              <a:t>Деңгей</a:t>
            </a:r>
            <a:r>
              <a:rPr sz="1600" b="1" spc="-25" dirty="0">
                <a:latin typeface="Arial"/>
                <a:cs typeface="Arial"/>
              </a:rPr>
              <a:t> </a:t>
            </a:r>
            <a:r>
              <a:rPr sz="1600" b="1" spc="-10" dirty="0">
                <a:latin typeface="Arial"/>
                <a:cs typeface="Arial"/>
              </a:rPr>
              <a:t>сипаттамасы:</a:t>
            </a:r>
            <a:endParaRPr sz="1600">
              <a:latin typeface="Arial"/>
              <a:cs typeface="Arial"/>
            </a:endParaRPr>
          </a:p>
          <a:p>
            <a:pPr marL="286385" marR="5715" indent="-287020">
              <a:lnSpc>
                <a:spcPct val="100000"/>
              </a:lnSpc>
              <a:buChar char="•"/>
              <a:tabLst>
                <a:tab pos="286385" algn="l"/>
                <a:tab pos="287020" algn="l"/>
                <a:tab pos="1310640" algn="l"/>
                <a:tab pos="2273935" algn="l"/>
              </a:tabLst>
            </a:pPr>
            <a:r>
              <a:rPr sz="1600" spc="-5" dirty="0">
                <a:latin typeface="Arial"/>
                <a:cs typeface="Arial"/>
              </a:rPr>
              <a:t>жас</a:t>
            </a:r>
            <a:r>
              <a:rPr sz="1600" spc="-10" dirty="0">
                <a:latin typeface="Arial"/>
                <a:cs typeface="Arial"/>
              </a:rPr>
              <a:t>а</a:t>
            </a:r>
            <a:r>
              <a:rPr sz="1600" spc="10" dirty="0">
                <a:latin typeface="Arial"/>
                <a:cs typeface="Arial"/>
              </a:rPr>
              <a:t>л</a:t>
            </a:r>
            <a:r>
              <a:rPr sz="1600" spc="-5" dirty="0">
                <a:latin typeface="Arial"/>
                <a:cs typeface="Arial"/>
              </a:rPr>
              <a:t>у</a:t>
            </a:r>
            <a:r>
              <a:rPr sz="1600" dirty="0">
                <a:latin typeface="Arial"/>
                <a:cs typeface="Arial"/>
              </a:rPr>
              <a:t>	</a:t>
            </a:r>
            <a:r>
              <a:rPr sz="1600" spc="-5" dirty="0">
                <a:latin typeface="Arial"/>
                <a:cs typeface="Arial"/>
              </a:rPr>
              <a:t>ж</a:t>
            </a:r>
            <a:r>
              <a:rPr sz="1600" spc="-40" dirty="0">
                <a:latin typeface="Arial"/>
                <a:cs typeface="Arial"/>
              </a:rPr>
              <a:t>о</a:t>
            </a:r>
            <a:r>
              <a:rPr sz="1600" spc="-5" dirty="0">
                <a:latin typeface="Arial"/>
                <a:cs typeface="Arial"/>
              </a:rPr>
              <a:t>л</a:t>
            </a:r>
            <a:r>
              <a:rPr sz="1600" spc="5" dirty="0">
                <a:latin typeface="Arial"/>
                <a:cs typeface="Arial"/>
              </a:rPr>
              <a:t>ы</a:t>
            </a:r>
            <a:r>
              <a:rPr sz="1600" spc="-5" dirty="0">
                <a:latin typeface="Arial"/>
                <a:cs typeface="Arial"/>
              </a:rPr>
              <a:t>н</a:t>
            </a:r>
            <a:r>
              <a:rPr sz="1600" dirty="0">
                <a:latin typeface="Arial"/>
                <a:cs typeface="Arial"/>
              </a:rPr>
              <a:t>	</a:t>
            </a:r>
            <a:r>
              <a:rPr sz="1600" spc="5" dirty="0">
                <a:latin typeface="Arial"/>
                <a:cs typeface="Arial"/>
              </a:rPr>
              <a:t>а</a:t>
            </a:r>
            <a:r>
              <a:rPr sz="1600" spc="-15" dirty="0">
                <a:latin typeface="Arial"/>
                <a:cs typeface="Arial"/>
              </a:rPr>
              <a:t>н</a:t>
            </a:r>
            <a:r>
              <a:rPr sz="1600" spc="-5" dirty="0">
                <a:latin typeface="Arial"/>
                <a:cs typeface="Arial"/>
              </a:rPr>
              <a:t>ық</a:t>
            </a:r>
            <a:r>
              <a:rPr sz="1600" spc="-15" dirty="0">
                <a:latin typeface="Arial"/>
                <a:cs typeface="Arial"/>
              </a:rPr>
              <a:t>т</a:t>
            </a:r>
            <a:r>
              <a:rPr sz="1600" spc="-10" dirty="0">
                <a:latin typeface="Arial"/>
                <a:cs typeface="Arial"/>
              </a:rPr>
              <a:t>ау  </a:t>
            </a:r>
            <a:r>
              <a:rPr sz="1600" spc="-5" dirty="0">
                <a:latin typeface="Arial"/>
                <a:cs typeface="Arial"/>
              </a:rPr>
              <a:t>арқылы</a:t>
            </a:r>
            <a:r>
              <a:rPr sz="1600" spc="-20" dirty="0">
                <a:latin typeface="Arial"/>
                <a:cs typeface="Arial"/>
              </a:rPr>
              <a:t> </a:t>
            </a:r>
            <a:r>
              <a:rPr sz="1600" spc="-10" dirty="0">
                <a:latin typeface="Arial"/>
                <a:cs typeface="Arial"/>
              </a:rPr>
              <a:t>ақпаратты</a:t>
            </a:r>
            <a:r>
              <a:rPr sz="1600" spc="-15" dirty="0">
                <a:latin typeface="Arial"/>
                <a:cs typeface="Arial"/>
              </a:rPr>
              <a:t> </a:t>
            </a:r>
            <a:r>
              <a:rPr sz="1600" spc="-10" dirty="0">
                <a:latin typeface="Arial"/>
                <a:cs typeface="Arial"/>
              </a:rPr>
              <a:t>жинақтау;</a:t>
            </a:r>
            <a:endParaRPr sz="1600">
              <a:latin typeface="Arial"/>
              <a:cs typeface="Arial"/>
            </a:endParaRPr>
          </a:p>
          <a:p>
            <a:pPr marL="286385" marR="5080" indent="-287020">
              <a:lnSpc>
                <a:spcPct val="100000"/>
              </a:lnSpc>
              <a:buChar char="•"/>
              <a:tabLst>
                <a:tab pos="286385" algn="l"/>
                <a:tab pos="287020" algn="l"/>
                <a:tab pos="1016635" algn="l"/>
                <a:tab pos="1650364" algn="l"/>
                <a:tab pos="2484120" algn="l"/>
              </a:tabLst>
            </a:pPr>
            <a:r>
              <a:rPr sz="1600" spc="-20" dirty="0">
                <a:latin typeface="Arial"/>
                <a:cs typeface="Arial"/>
              </a:rPr>
              <a:t>т</a:t>
            </a:r>
            <a:r>
              <a:rPr sz="1600" spc="-10" dirty="0">
                <a:latin typeface="Arial"/>
                <a:cs typeface="Arial"/>
              </a:rPr>
              <a:t>аны</a:t>
            </a:r>
            <a:r>
              <a:rPr sz="1600" spc="-5" dirty="0">
                <a:latin typeface="Arial"/>
                <a:cs typeface="Arial"/>
              </a:rPr>
              <a:t>с</a:t>
            </a:r>
            <a:r>
              <a:rPr sz="1600" dirty="0">
                <a:latin typeface="Arial"/>
                <a:cs typeface="Arial"/>
              </a:rPr>
              <a:t>	</a:t>
            </a:r>
            <a:r>
              <a:rPr sz="1600" spc="-10" dirty="0">
                <a:latin typeface="Arial"/>
                <a:cs typeface="Arial"/>
              </a:rPr>
              <a:t>еме</a:t>
            </a:r>
            <a:r>
              <a:rPr sz="1600" spc="-5" dirty="0">
                <a:latin typeface="Arial"/>
                <a:cs typeface="Arial"/>
              </a:rPr>
              <a:t>с</a:t>
            </a:r>
            <a:r>
              <a:rPr sz="1600" dirty="0">
                <a:latin typeface="Arial"/>
                <a:cs typeface="Arial"/>
              </a:rPr>
              <a:t>	м</a:t>
            </a:r>
            <a:r>
              <a:rPr sz="1600" spc="-10" dirty="0">
                <a:latin typeface="Arial"/>
                <a:cs typeface="Arial"/>
              </a:rPr>
              <a:t>әт</a:t>
            </a:r>
            <a:r>
              <a:rPr sz="1600" dirty="0">
                <a:latin typeface="Arial"/>
                <a:cs typeface="Arial"/>
              </a:rPr>
              <a:t>і</a:t>
            </a:r>
            <a:r>
              <a:rPr sz="1600" spc="-15" dirty="0">
                <a:latin typeface="Arial"/>
                <a:cs typeface="Arial"/>
              </a:rPr>
              <a:t>н</a:t>
            </a:r>
            <a:r>
              <a:rPr sz="1600" spc="-5" dirty="0">
                <a:latin typeface="Arial"/>
                <a:cs typeface="Arial"/>
              </a:rPr>
              <a:t>ді</a:t>
            </a:r>
            <a:r>
              <a:rPr sz="1600" dirty="0">
                <a:latin typeface="Arial"/>
                <a:cs typeface="Arial"/>
              </a:rPr>
              <a:t>	</a:t>
            </a:r>
            <a:r>
              <a:rPr sz="1600" spc="-5" dirty="0">
                <a:latin typeface="Arial"/>
                <a:cs typeface="Arial"/>
              </a:rPr>
              <a:t>түсіну  және</a:t>
            </a:r>
            <a:r>
              <a:rPr sz="1600" spc="10" dirty="0">
                <a:latin typeface="Arial"/>
                <a:cs typeface="Arial"/>
              </a:rPr>
              <a:t> </a:t>
            </a:r>
            <a:r>
              <a:rPr sz="1600" spc="-15" dirty="0">
                <a:latin typeface="Arial"/>
                <a:cs typeface="Arial"/>
              </a:rPr>
              <a:t>интерпретация</a:t>
            </a:r>
            <a:r>
              <a:rPr sz="1600" spc="25" dirty="0">
                <a:latin typeface="Arial"/>
                <a:cs typeface="Arial"/>
              </a:rPr>
              <a:t> </a:t>
            </a:r>
            <a:r>
              <a:rPr sz="1600" spc="-10" dirty="0">
                <a:latin typeface="Arial"/>
                <a:cs typeface="Arial"/>
              </a:rPr>
              <a:t>жасау;</a:t>
            </a:r>
            <a:endParaRPr sz="1600">
              <a:latin typeface="Arial"/>
              <a:cs typeface="Arial"/>
            </a:endParaRPr>
          </a:p>
          <a:p>
            <a:pPr marL="286385" indent="-287020">
              <a:lnSpc>
                <a:spcPct val="100000"/>
              </a:lnSpc>
              <a:buChar char="•"/>
              <a:tabLst>
                <a:tab pos="286385" algn="l"/>
                <a:tab pos="287020" algn="l"/>
                <a:tab pos="955675" algn="l"/>
                <a:tab pos="1997710" algn="l"/>
                <a:tab pos="2528570" algn="l"/>
              </a:tabLst>
            </a:pPr>
            <a:r>
              <a:rPr sz="1600" spc="-5" dirty="0">
                <a:latin typeface="Arial"/>
                <a:cs typeface="Arial"/>
              </a:rPr>
              <a:t>мәтін	</a:t>
            </a:r>
            <a:r>
              <a:rPr sz="1600" dirty="0">
                <a:latin typeface="Arial"/>
                <a:cs typeface="Arial"/>
              </a:rPr>
              <a:t>логикасы	</a:t>
            </a:r>
            <a:r>
              <a:rPr sz="1600" spc="-5" dirty="0">
                <a:latin typeface="Arial"/>
                <a:cs typeface="Arial"/>
              </a:rPr>
              <a:t>мен	тілдік</a:t>
            </a:r>
            <a:endParaRPr sz="1600">
              <a:latin typeface="Arial"/>
              <a:cs typeface="Arial"/>
            </a:endParaRPr>
          </a:p>
          <a:p>
            <a:pPr marL="286385">
              <a:lnSpc>
                <a:spcPct val="100000"/>
              </a:lnSpc>
              <a:spcBef>
                <a:spcPts val="5"/>
              </a:spcBef>
            </a:pPr>
            <a:r>
              <a:rPr sz="1600" spc="-10" dirty="0">
                <a:latin typeface="Arial"/>
                <a:cs typeface="Arial"/>
              </a:rPr>
              <a:t>ерекшелігін</a:t>
            </a:r>
            <a:r>
              <a:rPr sz="1600" spc="-20" dirty="0">
                <a:latin typeface="Arial"/>
                <a:cs typeface="Arial"/>
              </a:rPr>
              <a:t> </a:t>
            </a:r>
            <a:r>
              <a:rPr sz="1600" spc="-5" dirty="0">
                <a:latin typeface="Arial"/>
                <a:cs typeface="Arial"/>
              </a:rPr>
              <a:t>түсіне</a:t>
            </a:r>
            <a:r>
              <a:rPr sz="1600" spc="-15" dirty="0">
                <a:latin typeface="Arial"/>
                <a:cs typeface="Arial"/>
              </a:rPr>
              <a:t> </a:t>
            </a:r>
            <a:r>
              <a:rPr sz="1600" spc="-10" dirty="0">
                <a:latin typeface="Arial"/>
                <a:cs typeface="Arial"/>
              </a:rPr>
              <a:t>алу;</a:t>
            </a:r>
            <a:endParaRPr sz="1600">
              <a:latin typeface="Arial"/>
              <a:cs typeface="Arial"/>
            </a:endParaRPr>
          </a:p>
          <a:p>
            <a:pPr marL="286385" indent="-287020">
              <a:lnSpc>
                <a:spcPct val="100000"/>
              </a:lnSpc>
              <a:buChar char="•"/>
              <a:tabLst>
                <a:tab pos="286385" algn="l"/>
                <a:tab pos="287020" algn="l"/>
                <a:tab pos="1269365" algn="l"/>
              </a:tabLst>
            </a:pPr>
            <a:r>
              <a:rPr sz="1600" spc="-5" dirty="0">
                <a:latin typeface="Arial"/>
                <a:cs typeface="Arial"/>
              </a:rPr>
              <a:t>нақты	</a:t>
            </a:r>
            <a:r>
              <a:rPr sz="1600" spc="-10" dirty="0">
                <a:latin typeface="Arial"/>
                <a:cs typeface="Arial"/>
              </a:rPr>
              <a:t>білімге</a:t>
            </a:r>
            <a:endParaRPr sz="1600">
              <a:latin typeface="Arial"/>
              <a:cs typeface="Arial"/>
            </a:endParaRPr>
          </a:p>
        </p:txBody>
      </p:sp>
      <p:sp>
        <p:nvSpPr>
          <p:cNvPr id="4" name="object 4"/>
          <p:cNvSpPr txBox="1"/>
          <p:nvPr/>
        </p:nvSpPr>
        <p:spPr>
          <a:xfrm>
            <a:off x="782726" y="2241042"/>
            <a:ext cx="1864995" cy="513080"/>
          </a:xfrm>
          <a:prstGeom prst="rect">
            <a:avLst/>
          </a:prstGeom>
        </p:spPr>
        <p:txBody>
          <a:bodyPr vert="horz" wrap="square" lIns="0" tIns="12065" rIns="0" bIns="0" rtlCol="0">
            <a:spAutoFit/>
          </a:bodyPr>
          <a:lstStyle/>
          <a:p>
            <a:pPr>
              <a:lnSpc>
                <a:spcPct val="100000"/>
              </a:lnSpc>
              <a:spcBef>
                <a:spcPts val="95"/>
              </a:spcBef>
            </a:pPr>
            <a:r>
              <a:rPr sz="1600" spc="-5" dirty="0">
                <a:latin typeface="Arial"/>
                <a:cs typeface="Arial"/>
              </a:rPr>
              <a:t>тұжырымдамаға</a:t>
            </a:r>
            <a:endParaRPr sz="1600">
              <a:latin typeface="Arial"/>
              <a:cs typeface="Arial"/>
            </a:endParaRPr>
          </a:p>
          <a:p>
            <a:pPr>
              <a:lnSpc>
                <a:spcPct val="100000"/>
              </a:lnSpc>
              <a:tabLst>
                <a:tab pos="905510" algn="l"/>
              </a:tabLst>
            </a:pPr>
            <a:r>
              <a:rPr sz="1600" spc="-10" dirty="0">
                <a:latin typeface="Arial"/>
                <a:cs typeface="Arial"/>
              </a:rPr>
              <a:t>болжам	</a:t>
            </a:r>
            <a:r>
              <a:rPr sz="1600" spc="-15" dirty="0">
                <a:latin typeface="Arial"/>
                <a:cs typeface="Arial"/>
              </a:rPr>
              <a:t>(гипотеза)</a:t>
            </a:r>
            <a:endParaRPr sz="1600">
              <a:latin typeface="Arial"/>
              <a:cs typeface="Arial"/>
            </a:endParaRPr>
          </a:p>
        </p:txBody>
      </p:sp>
      <p:sp>
        <p:nvSpPr>
          <p:cNvPr id="5" name="object 5"/>
          <p:cNvSpPr txBox="1"/>
          <p:nvPr/>
        </p:nvSpPr>
        <p:spPr>
          <a:xfrm>
            <a:off x="2781045" y="1997201"/>
            <a:ext cx="767080" cy="756920"/>
          </a:xfrm>
          <a:prstGeom prst="rect">
            <a:avLst/>
          </a:prstGeom>
        </p:spPr>
        <p:txBody>
          <a:bodyPr vert="horz" wrap="square" lIns="0" tIns="12065" rIns="0" bIns="0" rtlCol="0">
            <a:spAutoFit/>
          </a:bodyPr>
          <a:lstStyle/>
          <a:p>
            <a:pPr marR="5080" indent="62230" algn="just">
              <a:lnSpc>
                <a:spcPct val="100000"/>
              </a:lnSpc>
              <a:spcBef>
                <a:spcPts val="95"/>
              </a:spcBef>
            </a:pPr>
            <a:r>
              <a:rPr sz="1600" spc="-15" dirty="0">
                <a:latin typeface="Arial"/>
                <a:cs typeface="Arial"/>
              </a:rPr>
              <a:t>н</a:t>
            </a:r>
            <a:r>
              <a:rPr sz="1600" spc="5" dirty="0">
                <a:latin typeface="Arial"/>
                <a:cs typeface="Arial"/>
              </a:rPr>
              <a:t>е</a:t>
            </a:r>
            <a:r>
              <a:rPr sz="1600" spc="-15" dirty="0">
                <a:latin typeface="Arial"/>
                <a:cs typeface="Arial"/>
              </a:rPr>
              <a:t>м</a:t>
            </a:r>
            <a:r>
              <a:rPr sz="1600" spc="-10" dirty="0">
                <a:latin typeface="Arial"/>
                <a:cs typeface="Arial"/>
              </a:rPr>
              <a:t>е</a:t>
            </a:r>
            <a:r>
              <a:rPr sz="1600" spc="-5" dirty="0">
                <a:latin typeface="Arial"/>
                <a:cs typeface="Arial"/>
              </a:rPr>
              <a:t>се  сүй</a:t>
            </a:r>
            <a:r>
              <a:rPr sz="1600" dirty="0">
                <a:latin typeface="Arial"/>
                <a:cs typeface="Arial"/>
              </a:rPr>
              <a:t>е</a:t>
            </a:r>
            <a:r>
              <a:rPr sz="1600" spc="-15" dirty="0">
                <a:latin typeface="Arial"/>
                <a:cs typeface="Arial"/>
              </a:rPr>
              <a:t>н</a:t>
            </a:r>
            <a:r>
              <a:rPr sz="1600" spc="-5" dirty="0">
                <a:latin typeface="Arial"/>
                <a:cs typeface="Arial"/>
              </a:rPr>
              <a:t>іп,  арқылы</a:t>
            </a:r>
            <a:endParaRPr sz="1600">
              <a:latin typeface="Arial"/>
              <a:cs typeface="Arial"/>
            </a:endParaRPr>
          </a:p>
        </p:txBody>
      </p:sp>
      <p:sp>
        <p:nvSpPr>
          <p:cNvPr id="6" name="object 6"/>
          <p:cNvSpPr txBox="1"/>
          <p:nvPr/>
        </p:nvSpPr>
        <p:spPr>
          <a:xfrm>
            <a:off x="782726" y="2728722"/>
            <a:ext cx="2767330" cy="513080"/>
          </a:xfrm>
          <a:prstGeom prst="rect">
            <a:avLst/>
          </a:prstGeom>
        </p:spPr>
        <p:txBody>
          <a:bodyPr vert="horz" wrap="square" lIns="0" tIns="12065" rIns="0" bIns="0" rtlCol="0">
            <a:spAutoFit/>
          </a:bodyPr>
          <a:lstStyle/>
          <a:p>
            <a:pPr>
              <a:lnSpc>
                <a:spcPct val="100000"/>
              </a:lnSpc>
              <a:spcBef>
                <a:spcPts val="95"/>
              </a:spcBef>
              <a:tabLst>
                <a:tab pos="877569" algn="l"/>
                <a:tab pos="1489075" algn="l"/>
                <a:tab pos="2096770" algn="l"/>
              </a:tabLst>
            </a:pPr>
            <a:r>
              <a:rPr sz="1600" spc="-45" dirty="0">
                <a:latin typeface="Arial"/>
                <a:cs typeface="Arial"/>
              </a:rPr>
              <a:t>б</a:t>
            </a:r>
            <a:r>
              <a:rPr sz="1600" spc="-10" dirty="0">
                <a:latin typeface="Arial"/>
                <a:cs typeface="Arial"/>
              </a:rPr>
              <a:t>а</a:t>
            </a:r>
            <a:r>
              <a:rPr sz="1600" spc="-5" dirty="0">
                <a:latin typeface="Arial"/>
                <a:cs typeface="Arial"/>
              </a:rPr>
              <a:t>ғ</a:t>
            </a:r>
            <a:r>
              <a:rPr sz="1600" spc="-10" dirty="0">
                <a:latin typeface="Arial"/>
                <a:cs typeface="Arial"/>
              </a:rPr>
              <a:t>а</a:t>
            </a:r>
            <a:r>
              <a:rPr sz="1600" spc="-5" dirty="0">
                <a:latin typeface="Arial"/>
                <a:cs typeface="Arial"/>
              </a:rPr>
              <a:t>л</a:t>
            </a:r>
            <a:r>
              <a:rPr sz="1600" spc="-20" dirty="0">
                <a:latin typeface="Arial"/>
                <a:cs typeface="Arial"/>
              </a:rPr>
              <a:t>а</a:t>
            </a:r>
            <a:r>
              <a:rPr sz="1600" spc="-5" dirty="0">
                <a:latin typeface="Arial"/>
                <a:cs typeface="Arial"/>
              </a:rPr>
              <a:t>у</a:t>
            </a:r>
            <a:r>
              <a:rPr sz="1600" dirty="0">
                <a:latin typeface="Arial"/>
                <a:cs typeface="Arial"/>
              </a:rPr>
              <a:t>	</a:t>
            </a:r>
            <a:r>
              <a:rPr sz="1600" spc="-5" dirty="0">
                <a:latin typeface="Arial"/>
                <a:cs typeface="Arial"/>
              </a:rPr>
              <a:t>ж</a:t>
            </a:r>
            <a:r>
              <a:rPr sz="1600" spc="5" dirty="0">
                <a:latin typeface="Arial"/>
                <a:cs typeface="Arial"/>
              </a:rPr>
              <a:t>ә</a:t>
            </a:r>
            <a:r>
              <a:rPr sz="1600" spc="-15" dirty="0">
                <a:latin typeface="Arial"/>
                <a:cs typeface="Arial"/>
              </a:rPr>
              <a:t>н</a:t>
            </a:r>
            <a:r>
              <a:rPr sz="1600" spc="-5" dirty="0">
                <a:latin typeface="Arial"/>
                <a:cs typeface="Arial"/>
              </a:rPr>
              <a:t>е</a:t>
            </a:r>
            <a:r>
              <a:rPr sz="1600" dirty="0">
                <a:latin typeface="Arial"/>
                <a:cs typeface="Arial"/>
              </a:rPr>
              <a:t>	</a:t>
            </a:r>
            <a:r>
              <a:rPr sz="1600" spc="-5" dirty="0">
                <a:latin typeface="Arial"/>
                <a:cs typeface="Arial"/>
              </a:rPr>
              <a:t>сыни</a:t>
            </a:r>
            <a:r>
              <a:rPr sz="1600" dirty="0">
                <a:latin typeface="Arial"/>
                <a:cs typeface="Arial"/>
              </a:rPr>
              <a:t>	</a:t>
            </a:r>
            <a:r>
              <a:rPr sz="1600" spc="-20" dirty="0">
                <a:latin typeface="Arial"/>
                <a:cs typeface="Arial"/>
              </a:rPr>
              <a:t>т</a:t>
            </a:r>
            <a:r>
              <a:rPr sz="1600" spc="-10" dirty="0">
                <a:latin typeface="Arial"/>
                <a:cs typeface="Arial"/>
              </a:rPr>
              <a:t>а</a:t>
            </a:r>
            <a:r>
              <a:rPr sz="1600" spc="10" dirty="0">
                <a:latin typeface="Arial"/>
                <a:cs typeface="Arial"/>
              </a:rPr>
              <a:t>л</a:t>
            </a:r>
            <a:r>
              <a:rPr sz="1600" spc="-5" dirty="0">
                <a:latin typeface="Arial"/>
                <a:cs typeface="Arial"/>
              </a:rPr>
              <a:t>д</a:t>
            </a:r>
            <a:r>
              <a:rPr sz="1600" spc="-10" dirty="0">
                <a:latin typeface="Arial"/>
                <a:cs typeface="Arial"/>
              </a:rPr>
              <a:t>ау</a:t>
            </a:r>
            <a:endParaRPr sz="1600">
              <a:latin typeface="Arial"/>
              <a:cs typeface="Arial"/>
            </a:endParaRPr>
          </a:p>
          <a:p>
            <a:pPr>
              <a:lnSpc>
                <a:spcPct val="100000"/>
              </a:lnSpc>
            </a:pPr>
            <a:r>
              <a:rPr sz="1600" spc="-35" dirty="0">
                <a:latin typeface="Arial"/>
                <a:cs typeface="Arial"/>
              </a:rPr>
              <a:t>жасау.</a:t>
            </a:r>
            <a:endParaRPr sz="1600">
              <a:latin typeface="Arial"/>
              <a:cs typeface="Arial"/>
            </a:endParaRPr>
          </a:p>
        </p:txBody>
      </p:sp>
      <p:sp>
        <p:nvSpPr>
          <p:cNvPr id="18" name="object 18"/>
          <p:cNvSpPr txBox="1"/>
          <p:nvPr/>
        </p:nvSpPr>
        <p:spPr>
          <a:xfrm>
            <a:off x="8711310" y="261238"/>
            <a:ext cx="3234055" cy="3426460"/>
          </a:xfrm>
          <a:prstGeom prst="rect">
            <a:avLst/>
          </a:prstGeom>
          <a:solidFill>
            <a:srgbClr val="5B9BD4">
              <a:alpha val="19999"/>
            </a:srgbClr>
          </a:solidFill>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spcBef>
                <a:spcPts val="40"/>
              </a:spcBef>
            </a:pPr>
            <a:endParaRPr sz="2050">
              <a:latin typeface="Times New Roman"/>
              <a:cs typeface="Times New Roman"/>
            </a:endParaRPr>
          </a:p>
          <a:p>
            <a:pPr marL="245745">
              <a:lnSpc>
                <a:spcPct val="100000"/>
              </a:lnSpc>
            </a:pPr>
            <a:r>
              <a:rPr sz="1600" b="1" spc="-10" dirty="0">
                <a:latin typeface="Arial"/>
                <a:cs typeface="Arial"/>
              </a:rPr>
              <a:t>Мәтін</a:t>
            </a:r>
            <a:r>
              <a:rPr sz="1600" b="1" spc="440" dirty="0">
                <a:latin typeface="Arial"/>
                <a:cs typeface="Arial"/>
              </a:rPr>
              <a:t> </a:t>
            </a:r>
            <a:r>
              <a:rPr sz="1600" b="1" spc="-20" dirty="0">
                <a:latin typeface="Arial"/>
                <a:cs typeface="Arial"/>
              </a:rPr>
              <a:t>түрлері:</a:t>
            </a:r>
            <a:endParaRPr sz="1600">
              <a:latin typeface="Arial"/>
              <a:cs typeface="Arial"/>
            </a:endParaRPr>
          </a:p>
          <a:p>
            <a:pPr marL="589280" marR="787400" indent="-343535">
              <a:lnSpc>
                <a:spcPct val="100000"/>
              </a:lnSpc>
              <a:buChar char="•"/>
              <a:tabLst>
                <a:tab pos="589280" algn="l"/>
                <a:tab pos="589915" algn="l"/>
              </a:tabLst>
            </a:pPr>
            <a:r>
              <a:rPr sz="1600" spc="-5" dirty="0">
                <a:latin typeface="Arial"/>
                <a:cs typeface="Arial"/>
              </a:rPr>
              <a:t>графиктік </a:t>
            </a:r>
            <a:r>
              <a:rPr sz="1600" spc="-10" dirty="0">
                <a:latin typeface="Arial"/>
                <a:cs typeface="Arial"/>
              </a:rPr>
              <a:t>мәтіндер </a:t>
            </a:r>
            <a:r>
              <a:rPr sz="1600" spc="-430" dirty="0">
                <a:latin typeface="Arial"/>
                <a:cs typeface="Arial"/>
              </a:rPr>
              <a:t> </a:t>
            </a:r>
            <a:r>
              <a:rPr sz="1600" spc="-10" dirty="0">
                <a:latin typeface="Arial"/>
                <a:cs typeface="Arial"/>
              </a:rPr>
              <a:t>(кесте,</a:t>
            </a:r>
            <a:r>
              <a:rPr sz="1600" spc="-45" dirty="0">
                <a:latin typeface="Arial"/>
                <a:cs typeface="Arial"/>
              </a:rPr>
              <a:t> </a:t>
            </a:r>
            <a:r>
              <a:rPr sz="1600" spc="-5" dirty="0">
                <a:latin typeface="Arial"/>
                <a:cs typeface="Arial"/>
              </a:rPr>
              <a:t>диаграмма);</a:t>
            </a:r>
            <a:endParaRPr sz="1600">
              <a:latin typeface="Arial"/>
              <a:cs typeface="Arial"/>
            </a:endParaRPr>
          </a:p>
          <a:p>
            <a:pPr marL="589280" indent="-344170">
              <a:lnSpc>
                <a:spcPct val="100000"/>
              </a:lnSpc>
              <a:spcBef>
                <a:spcPts val="5"/>
              </a:spcBef>
              <a:buChar char="•"/>
              <a:tabLst>
                <a:tab pos="589280" algn="l"/>
                <a:tab pos="589915" algn="l"/>
              </a:tabLst>
            </a:pPr>
            <a:r>
              <a:rPr sz="1600" spc="-5" dirty="0">
                <a:latin typeface="Arial"/>
                <a:cs typeface="Arial"/>
              </a:rPr>
              <a:t>көркем</a:t>
            </a:r>
            <a:r>
              <a:rPr sz="1600" dirty="0">
                <a:latin typeface="Arial"/>
                <a:cs typeface="Arial"/>
              </a:rPr>
              <a:t> </a:t>
            </a:r>
            <a:r>
              <a:rPr sz="1600" spc="-5" dirty="0">
                <a:latin typeface="Arial"/>
                <a:cs typeface="Arial"/>
              </a:rPr>
              <a:t>шығарма</a:t>
            </a:r>
            <a:r>
              <a:rPr sz="1600" spc="-10" dirty="0">
                <a:latin typeface="Arial"/>
                <a:cs typeface="Arial"/>
              </a:rPr>
              <a:t> мәтіні;</a:t>
            </a:r>
            <a:endParaRPr sz="1600">
              <a:latin typeface="Arial"/>
              <a:cs typeface="Arial"/>
            </a:endParaRPr>
          </a:p>
          <a:p>
            <a:pPr marL="589280" marR="621665" indent="-343535">
              <a:lnSpc>
                <a:spcPct val="100000"/>
              </a:lnSpc>
              <a:buChar char="•"/>
              <a:tabLst>
                <a:tab pos="589280" algn="l"/>
                <a:tab pos="589915" algn="l"/>
              </a:tabLst>
            </a:pPr>
            <a:r>
              <a:rPr sz="1600" spc="-15" dirty="0">
                <a:latin typeface="Arial"/>
                <a:cs typeface="Arial"/>
              </a:rPr>
              <a:t>интернет </a:t>
            </a:r>
            <a:r>
              <a:rPr sz="1600" spc="-10" dirty="0">
                <a:latin typeface="Arial"/>
                <a:cs typeface="Arial"/>
              </a:rPr>
              <a:t>ресурстары </a:t>
            </a:r>
            <a:r>
              <a:rPr sz="1600" spc="-430" dirty="0">
                <a:latin typeface="Arial"/>
                <a:cs typeface="Arial"/>
              </a:rPr>
              <a:t> </a:t>
            </a:r>
            <a:r>
              <a:rPr sz="1600" spc="-35" dirty="0">
                <a:latin typeface="Arial"/>
                <a:cs typeface="Arial"/>
              </a:rPr>
              <a:t>(сайт,</a:t>
            </a:r>
            <a:r>
              <a:rPr sz="1600" spc="20" dirty="0">
                <a:latin typeface="Arial"/>
                <a:cs typeface="Arial"/>
              </a:rPr>
              <a:t> </a:t>
            </a:r>
            <a:r>
              <a:rPr sz="1600" spc="-10" dirty="0">
                <a:latin typeface="Arial"/>
                <a:cs typeface="Arial"/>
              </a:rPr>
              <a:t>онлайн </a:t>
            </a:r>
            <a:r>
              <a:rPr sz="1600" spc="-5" dirty="0">
                <a:latin typeface="Arial"/>
                <a:cs typeface="Arial"/>
              </a:rPr>
              <a:t> дүкендер)</a:t>
            </a:r>
            <a:endParaRPr sz="1600">
              <a:latin typeface="Arial"/>
              <a:cs typeface="Arial"/>
            </a:endParaRPr>
          </a:p>
        </p:txBody>
      </p:sp>
      <p:sp>
        <p:nvSpPr>
          <p:cNvPr id="19" name="object 19"/>
          <p:cNvSpPr/>
          <p:nvPr/>
        </p:nvSpPr>
        <p:spPr>
          <a:xfrm>
            <a:off x="8636254" y="1532889"/>
            <a:ext cx="75565" cy="2155190"/>
          </a:xfrm>
          <a:custGeom>
            <a:avLst/>
            <a:gdLst/>
            <a:ahLst/>
            <a:cxnLst/>
            <a:rect l="l" t="t" r="r" b="b"/>
            <a:pathLst>
              <a:path w="75565" h="2155190">
                <a:moveTo>
                  <a:pt x="75051" y="0"/>
                </a:moveTo>
                <a:lnTo>
                  <a:pt x="0" y="0"/>
                </a:lnTo>
                <a:lnTo>
                  <a:pt x="0" y="2154681"/>
                </a:lnTo>
                <a:lnTo>
                  <a:pt x="75051" y="2154681"/>
                </a:lnTo>
                <a:lnTo>
                  <a:pt x="75051" y="0"/>
                </a:lnTo>
                <a:close/>
              </a:path>
            </a:pathLst>
          </a:custGeom>
          <a:solidFill>
            <a:srgbClr val="5B9BD4"/>
          </a:solidFill>
        </p:spPr>
        <p:txBody>
          <a:bodyPr wrap="square" lIns="0" tIns="0" rIns="0" bIns="0" rtlCol="0"/>
          <a:lstStyle/>
          <a:p>
            <a:endParaRPr/>
          </a:p>
        </p:txBody>
      </p:sp>
      <p:sp>
        <p:nvSpPr>
          <p:cNvPr id="20" name="object 20"/>
          <p:cNvSpPr txBox="1"/>
          <p:nvPr/>
        </p:nvSpPr>
        <p:spPr>
          <a:xfrm>
            <a:off x="8711310" y="3933355"/>
            <a:ext cx="3234055" cy="2685415"/>
          </a:xfrm>
          <a:prstGeom prst="rect">
            <a:avLst/>
          </a:prstGeom>
          <a:solidFill>
            <a:srgbClr val="EC7C30">
              <a:alpha val="19999"/>
            </a:srgbClr>
          </a:solidFill>
        </p:spPr>
        <p:txBody>
          <a:bodyPr vert="horz" wrap="square" lIns="0" tIns="172085" rIns="0" bIns="0" rtlCol="0">
            <a:spAutoFit/>
          </a:bodyPr>
          <a:lstStyle/>
          <a:p>
            <a:pPr marL="245745">
              <a:lnSpc>
                <a:spcPct val="100000"/>
              </a:lnSpc>
              <a:spcBef>
                <a:spcPts val="1355"/>
              </a:spcBef>
            </a:pPr>
            <a:r>
              <a:rPr sz="1600" b="1" spc="-20" dirty="0">
                <a:latin typeface="Arial"/>
                <a:cs typeface="Arial"/>
              </a:rPr>
              <a:t>Тапсырма</a:t>
            </a:r>
            <a:r>
              <a:rPr sz="1600" b="1" spc="-5" dirty="0">
                <a:latin typeface="Arial"/>
                <a:cs typeface="Arial"/>
              </a:rPr>
              <a:t> </a:t>
            </a:r>
            <a:r>
              <a:rPr sz="1600" b="1" spc="-20" dirty="0">
                <a:latin typeface="Arial"/>
                <a:cs typeface="Arial"/>
              </a:rPr>
              <a:t>түрлері:</a:t>
            </a:r>
            <a:endParaRPr sz="1600">
              <a:latin typeface="Arial"/>
              <a:cs typeface="Arial"/>
            </a:endParaRPr>
          </a:p>
          <a:p>
            <a:pPr marL="589280" indent="-344170">
              <a:lnSpc>
                <a:spcPct val="100000"/>
              </a:lnSpc>
              <a:buChar char="•"/>
              <a:tabLst>
                <a:tab pos="589280" algn="l"/>
                <a:tab pos="589915" algn="l"/>
              </a:tabLst>
            </a:pPr>
            <a:r>
              <a:rPr sz="1600" spc="-15" dirty="0">
                <a:latin typeface="Arial"/>
                <a:cs typeface="Arial"/>
              </a:rPr>
              <a:t>проблемалық</a:t>
            </a:r>
            <a:endParaRPr sz="1600">
              <a:latin typeface="Arial"/>
              <a:cs typeface="Arial"/>
            </a:endParaRPr>
          </a:p>
          <a:p>
            <a:pPr marL="589280">
              <a:lnSpc>
                <a:spcPct val="100000"/>
              </a:lnSpc>
            </a:pPr>
            <a:r>
              <a:rPr sz="1600" spc="-5" dirty="0">
                <a:latin typeface="Arial"/>
                <a:cs typeface="Arial"/>
              </a:rPr>
              <a:t>жағдаятты</a:t>
            </a:r>
            <a:r>
              <a:rPr sz="1600" spc="-10" dirty="0">
                <a:latin typeface="Arial"/>
                <a:cs typeface="Arial"/>
              </a:rPr>
              <a:t> </a:t>
            </a:r>
            <a:r>
              <a:rPr sz="1600" spc="-15" dirty="0">
                <a:latin typeface="Arial"/>
                <a:cs typeface="Arial"/>
              </a:rPr>
              <a:t>шешуге;</a:t>
            </a:r>
            <a:endParaRPr sz="1600">
              <a:latin typeface="Arial"/>
              <a:cs typeface="Arial"/>
            </a:endParaRPr>
          </a:p>
          <a:p>
            <a:pPr marL="589280" marR="679450" indent="-343535">
              <a:lnSpc>
                <a:spcPct val="100000"/>
              </a:lnSpc>
              <a:buChar char="•"/>
              <a:tabLst>
                <a:tab pos="589280" algn="l"/>
                <a:tab pos="589915" algn="l"/>
              </a:tabLst>
            </a:pPr>
            <a:r>
              <a:rPr sz="1600" spc="-10" dirty="0">
                <a:latin typeface="Arial"/>
                <a:cs typeface="Arial"/>
              </a:rPr>
              <a:t>ғаламторда </a:t>
            </a:r>
            <a:r>
              <a:rPr sz="1600" spc="-15" dirty="0">
                <a:latin typeface="Arial"/>
                <a:cs typeface="Arial"/>
              </a:rPr>
              <a:t>берілген </a:t>
            </a:r>
            <a:r>
              <a:rPr sz="1600" spc="-430" dirty="0">
                <a:latin typeface="Arial"/>
                <a:cs typeface="Arial"/>
              </a:rPr>
              <a:t> </a:t>
            </a:r>
            <a:r>
              <a:rPr sz="1600" spc="-10" dirty="0">
                <a:latin typeface="Arial"/>
                <a:cs typeface="Arial"/>
              </a:rPr>
              <a:t>ақпаратты</a:t>
            </a:r>
            <a:r>
              <a:rPr sz="1600" dirty="0">
                <a:latin typeface="Arial"/>
                <a:cs typeface="Arial"/>
              </a:rPr>
              <a:t> </a:t>
            </a:r>
            <a:r>
              <a:rPr sz="1600" spc="-10" dirty="0">
                <a:latin typeface="Arial"/>
                <a:cs typeface="Arial"/>
              </a:rPr>
              <a:t>мұқият </a:t>
            </a:r>
            <a:r>
              <a:rPr sz="1600" spc="-5" dirty="0">
                <a:latin typeface="Arial"/>
                <a:cs typeface="Arial"/>
              </a:rPr>
              <a:t> </a:t>
            </a:r>
            <a:r>
              <a:rPr sz="1600" spc="-20" dirty="0">
                <a:latin typeface="Arial"/>
                <a:cs typeface="Arial"/>
              </a:rPr>
              <a:t>зерттеуге;</a:t>
            </a:r>
            <a:endParaRPr sz="1600">
              <a:latin typeface="Arial"/>
              <a:cs typeface="Arial"/>
            </a:endParaRPr>
          </a:p>
          <a:p>
            <a:pPr marL="589280" indent="-344170">
              <a:lnSpc>
                <a:spcPct val="100000"/>
              </a:lnSpc>
              <a:spcBef>
                <a:spcPts val="5"/>
              </a:spcBef>
              <a:buChar char="•"/>
              <a:tabLst>
                <a:tab pos="589280" algn="l"/>
                <a:tab pos="589915" algn="l"/>
              </a:tabLst>
            </a:pPr>
            <a:r>
              <a:rPr sz="1600" spc="-15" dirty="0">
                <a:latin typeface="Arial"/>
                <a:cs typeface="Arial"/>
              </a:rPr>
              <a:t>басқа</a:t>
            </a:r>
            <a:r>
              <a:rPr sz="1600" spc="-25" dirty="0">
                <a:latin typeface="Arial"/>
                <a:cs typeface="Arial"/>
              </a:rPr>
              <a:t> </a:t>
            </a:r>
            <a:r>
              <a:rPr sz="1600" spc="-10" dirty="0">
                <a:latin typeface="Arial"/>
                <a:cs typeface="Arial"/>
              </a:rPr>
              <a:t>пәннен</a:t>
            </a:r>
            <a:r>
              <a:rPr sz="1600" spc="20" dirty="0">
                <a:latin typeface="Arial"/>
                <a:cs typeface="Arial"/>
              </a:rPr>
              <a:t> </a:t>
            </a:r>
            <a:r>
              <a:rPr sz="1600" spc="-5" dirty="0">
                <a:latin typeface="Arial"/>
                <a:cs typeface="Arial"/>
              </a:rPr>
              <a:t>алған</a:t>
            </a:r>
            <a:endParaRPr sz="1600">
              <a:latin typeface="Arial"/>
              <a:cs typeface="Arial"/>
            </a:endParaRPr>
          </a:p>
          <a:p>
            <a:pPr marL="589280" marR="1092835">
              <a:lnSpc>
                <a:spcPct val="100000"/>
              </a:lnSpc>
            </a:pPr>
            <a:r>
              <a:rPr sz="1600" spc="-5" dirty="0">
                <a:latin typeface="Arial"/>
                <a:cs typeface="Arial"/>
              </a:rPr>
              <a:t>біліміне</a:t>
            </a:r>
            <a:r>
              <a:rPr sz="1600" spc="-75" dirty="0">
                <a:latin typeface="Arial"/>
                <a:cs typeface="Arial"/>
              </a:rPr>
              <a:t> </a:t>
            </a:r>
            <a:r>
              <a:rPr sz="1600" spc="-5" dirty="0">
                <a:latin typeface="Arial"/>
                <a:cs typeface="Arial"/>
              </a:rPr>
              <a:t>сүйеніп, </a:t>
            </a:r>
            <a:r>
              <a:rPr sz="1600" spc="-425" dirty="0">
                <a:latin typeface="Arial"/>
                <a:cs typeface="Arial"/>
              </a:rPr>
              <a:t> </a:t>
            </a:r>
            <a:r>
              <a:rPr sz="1600" spc="-10" dirty="0">
                <a:latin typeface="Arial"/>
                <a:cs typeface="Arial"/>
              </a:rPr>
              <a:t>болжам</a:t>
            </a:r>
            <a:r>
              <a:rPr sz="1600" spc="-50" dirty="0">
                <a:latin typeface="Arial"/>
                <a:cs typeface="Arial"/>
              </a:rPr>
              <a:t> </a:t>
            </a:r>
            <a:r>
              <a:rPr sz="1600" spc="-10" dirty="0">
                <a:latin typeface="Arial"/>
                <a:cs typeface="Arial"/>
              </a:rPr>
              <a:t>жасауға</a:t>
            </a:r>
            <a:endParaRPr sz="1600">
              <a:latin typeface="Arial"/>
              <a:cs typeface="Arial"/>
            </a:endParaRPr>
          </a:p>
          <a:p>
            <a:pPr marL="589280">
              <a:lnSpc>
                <a:spcPct val="100000"/>
              </a:lnSpc>
            </a:pPr>
            <a:r>
              <a:rPr sz="1600" spc="-10" dirty="0">
                <a:latin typeface="Arial"/>
                <a:cs typeface="Arial"/>
              </a:rPr>
              <a:t>арналған</a:t>
            </a:r>
            <a:r>
              <a:rPr sz="1600" dirty="0">
                <a:latin typeface="Arial"/>
                <a:cs typeface="Arial"/>
              </a:rPr>
              <a:t> </a:t>
            </a:r>
            <a:r>
              <a:rPr sz="1600" spc="-10" dirty="0">
                <a:latin typeface="Arial"/>
                <a:cs typeface="Arial"/>
              </a:rPr>
              <a:t>тапсырмалар.</a:t>
            </a:r>
            <a:endParaRPr sz="1600">
              <a:latin typeface="Arial"/>
              <a:cs typeface="Arial"/>
            </a:endParaRPr>
          </a:p>
        </p:txBody>
      </p:sp>
      <p:sp>
        <p:nvSpPr>
          <p:cNvPr id="21" name="object 21"/>
          <p:cNvSpPr/>
          <p:nvPr/>
        </p:nvSpPr>
        <p:spPr>
          <a:xfrm>
            <a:off x="8636254" y="4895126"/>
            <a:ext cx="75565" cy="1723389"/>
          </a:xfrm>
          <a:custGeom>
            <a:avLst/>
            <a:gdLst/>
            <a:ahLst/>
            <a:cxnLst/>
            <a:rect l="l" t="t" r="r" b="b"/>
            <a:pathLst>
              <a:path w="75565" h="1723390">
                <a:moveTo>
                  <a:pt x="75051" y="0"/>
                </a:moveTo>
                <a:lnTo>
                  <a:pt x="0" y="0"/>
                </a:lnTo>
                <a:lnTo>
                  <a:pt x="0" y="1723390"/>
                </a:lnTo>
                <a:lnTo>
                  <a:pt x="75051" y="1723390"/>
                </a:lnTo>
                <a:lnTo>
                  <a:pt x="75051" y="0"/>
                </a:lnTo>
                <a:close/>
              </a:path>
            </a:pathLst>
          </a:custGeom>
          <a:solidFill>
            <a:srgbClr val="EC7C30"/>
          </a:solidFill>
        </p:spPr>
        <p:txBody>
          <a:bodyPr wrap="square" lIns="0" tIns="0" rIns="0" bIns="0" rtlCol="0"/>
          <a:lstStyle/>
          <a:p>
            <a:endParaRPr/>
          </a:p>
        </p:txBody>
      </p:sp>
      <p:sp>
        <p:nvSpPr>
          <p:cNvPr id="22" name="object 22"/>
          <p:cNvSpPr txBox="1"/>
          <p:nvPr/>
        </p:nvSpPr>
        <p:spPr>
          <a:xfrm>
            <a:off x="5344795" y="3296234"/>
            <a:ext cx="1315085" cy="1369695"/>
          </a:xfrm>
          <a:prstGeom prst="rect">
            <a:avLst/>
          </a:prstGeom>
        </p:spPr>
        <p:txBody>
          <a:bodyPr vert="horz" wrap="square" lIns="0" tIns="12700" rIns="0" bIns="0" rtlCol="0">
            <a:spAutoFit/>
          </a:bodyPr>
          <a:lstStyle/>
          <a:p>
            <a:pPr marL="635" algn="ctr">
              <a:lnSpc>
                <a:spcPct val="100000"/>
              </a:lnSpc>
              <a:spcBef>
                <a:spcPts val="100"/>
              </a:spcBef>
            </a:pPr>
            <a:r>
              <a:rPr sz="3000" b="1" spc="-5" dirty="0">
                <a:latin typeface="Arial"/>
                <a:cs typeface="Arial"/>
              </a:rPr>
              <a:t>5-6-</a:t>
            </a:r>
            <a:endParaRPr sz="3000">
              <a:latin typeface="Arial"/>
              <a:cs typeface="Arial"/>
            </a:endParaRPr>
          </a:p>
          <a:p>
            <a:pPr algn="ctr">
              <a:lnSpc>
                <a:spcPct val="100000"/>
              </a:lnSpc>
            </a:pPr>
            <a:r>
              <a:rPr sz="3000" b="1" spc="-5" dirty="0">
                <a:latin typeface="Arial"/>
                <a:cs typeface="Arial"/>
              </a:rPr>
              <a:t>деңгей</a:t>
            </a:r>
            <a:endParaRPr sz="3000">
              <a:latin typeface="Arial"/>
              <a:cs typeface="Arial"/>
            </a:endParaRPr>
          </a:p>
          <a:p>
            <a:pPr marL="1270" algn="ctr">
              <a:lnSpc>
                <a:spcPct val="100000"/>
              </a:lnSpc>
              <a:spcBef>
                <a:spcPts val="20"/>
              </a:spcBef>
            </a:pPr>
            <a:r>
              <a:rPr sz="2800" b="1" spc="-10" dirty="0">
                <a:latin typeface="Arial Narrow"/>
                <a:cs typeface="Arial Narrow"/>
              </a:rPr>
              <a:t>PISA</a:t>
            </a:r>
            <a:endParaRPr sz="2800">
              <a:latin typeface="Arial Narrow"/>
              <a:cs typeface="Arial Narrow"/>
            </a:endParaRPr>
          </a:p>
        </p:txBody>
      </p:sp>
      <p:sp>
        <p:nvSpPr>
          <p:cNvPr id="23" name="object 3">
            <a:extLst>
              <a:ext uri="{FF2B5EF4-FFF2-40B4-BE49-F238E27FC236}">
                <a16:creationId xmlns:a16="http://schemas.microsoft.com/office/drawing/2014/main" xmlns="" id="{D8A134A9-F922-4DD3-9981-69717D6BFAF7}"/>
              </a:ext>
            </a:extLst>
          </p:cNvPr>
          <p:cNvSpPr/>
          <p:nvPr/>
        </p:nvSpPr>
        <p:spPr>
          <a:xfrm>
            <a:off x="336766" y="1471955"/>
            <a:ext cx="81280" cy="2155190"/>
          </a:xfrm>
          <a:custGeom>
            <a:avLst/>
            <a:gdLst/>
            <a:ahLst/>
            <a:cxnLst/>
            <a:rect l="l" t="t" r="r" b="b"/>
            <a:pathLst>
              <a:path w="81279" h="2155190">
                <a:moveTo>
                  <a:pt x="81220" y="0"/>
                </a:moveTo>
                <a:lnTo>
                  <a:pt x="0" y="0"/>
                </a:lnTo>
                <a:lnTo>
                  <a:pt x="0" y="2154681"/>
                </a:lnTo>
                <a:lnTo>
                  <a:pt x="81220" y="2154681"/>
                </a:lnTo>
                <a:lnTo>
                  <a:pt x="81220" y="0"/>
                </a:lnTo>
                <a:close/>
              </a:path>
            </a:pathLst>
          </a:custGeom>
          <a:solidFill>
            <a:srgbClr val="FFC000"/>
          </a:solidFill>
        </p:spPr>
        <p:txBody>
          <a:bodyPr wrap="square" lIns="0" tIns="0" rIns="0" bIns="0" rtlCol="0"/>
          <a:lstStyle/>
          <a:p>
            <a:endParaRPr/>
          </a:p>
        </p:txBody>
      </p:sp>
      <p:sp>
        <p:nvSpPr>
          <p:cNvPr id="24" name="TextBox 23">
            <a:extLst>
              <a:ext uri="{FF2B5EF4-FFF2-40B4-BE49-F238E27FC236}">
                <a16:creationId xmlns:a16="http://schemas.microsoft.com/office/drawing/2014/main" xmlns="" id="{C157D063-EDFA-4DA8-8DD0-79A4799E7921}"/>
              </a:ext>
            </a:extLst>
          </p:cNvPr>
          <p:cNvSpPr txBox="1"/>
          <p:nvPr/>
        </p:nvSpPr>
        <p:spPr>
          <a:xfrm>
            <a:off x="3789519" y="152400"/>
            <a:ext cx="4425635" cy="307777"/>
          </a:xfrm>
          <a:prstGeom prst="rect">
            <a:avLst/>
          </a:prstGeom>
          <a:noFill/>
        </p:spPr>
        <p:txBody>
          <a:bodyPr wrap="none" rtlCol="0">
            <a:spAutoFit/>
          </a:bodyPr>
          <a:lstStyle/>
          <a:p>
            <a:r>
              <a:rPr lang="kk-KZ" sz="1400" dirty="0">
                <a:latin typeface="Arial" panose="020B0604020202020204" pitchFamily="34" charset="0"/>
                <a:cs typeface="Arial" panose="020B0604020202020204" pitchFamily="34" charset="0"/>
              </a:rPr>
              <a:t>ОҚУ САУАТТЫЛЫҒЫНЫҢ ЖЕТІСТІК ДЕҢГЕЙЛЕРІ</a:t>
            </a:r>
            <a:endParaRPr lang="ru-RU" sz="1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ртинки по запросу &quot;тренинг&quot;">
            <a:extLst>
              <a:ext uri="{FF2B5EF4-FFF2-40B4-BE49-F238E27FC236}">
                <a16:creationId xmlns:a16="http://schemas.microsoft.com/office/drawing/2014/main" xmlns="" id="{DD311B50-0BBD-4A1B-94F4-62ED57D2B07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815" r="5" b="5"/>
          <a:stretch/>
        </p:blipFill>
        <p:spPr bwMode="auto">
          <a:xfrm>
            <a:off x="1804017" y="502214"/>
            <a:ext cx="7049986" cy="485298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xmlns="" id="{F0DE3F9D-2C7F-4283-9813-A40D1EFAF747}"/>
              </a:ext>
            </a:extLst>
          </p:cNvPr>
          <p:cNvSpPr>
            <a:spLocks noGrp="1"/>
          </p:cNvSpPr>
          <p:nvPr>
            <p:ph type="sldNum" sz="quarter" idx="12"/>
          </p:nvPr>
        </p:nvSpPr>
        <p:spPr>
          <a:xfrm>
            <a:off x="8610600" y="6387172"/>
            <a:ext cx="2743200" cy="365125"/>
          </a:xfrm>
        </p:spPr>
        <p:txBody>
          <a:bodyPr>
            <a:normAutofit/>
          </a:bodyPr>
          <a:lstStyle/>
          <a:p>
            <a:pPr>
              <a:spcAft>
                <a:spcPts val="600"/>
              </a:spcAft>
            </a:pPr>
            <a:fld id="{5DEC4DEA-AA9B-43B9-9F69-C643F895B97B}" type="slidenum">
              <a:rPr lang="ru-RU" smtClean="0"/>
              <a:pPr>
                <a:spcAft>
                  <a:spcPts val="600"/>
                </a:spcAft>
              </a:pPr>
              <a:t>2</a:t>
            </a:fld>
            <a:endParaRPr lang="ru-RU"/>
          </a:p>
        </p:txBody>
      </p:sp>
      <p:sp>
        <p:nvSpPr>
          <p:cNvPr id="4" name="TextBox 3">
            <a:extLst>
              <a:ext uri="{FF2B5EF4-FFF2-40B4-BE49-F238E27FC236}">
                <a16:creationId xmlns:a16="http://schemas.microsoft.com/office/drawing/2014/main" xmlns="" id="{EE8843F6-A8B3-4AD6-BBD8-C68CB003F7AF}"/>
              </a:ext>
            </a:extLst>
          </p:cNvPr>
          <p:cNvSpPr txBox="1"/>
          <p:nvPr/>
        </p:nvSpPr>
        <p:spPr>
          <a:xfrm>
            <a:off x="8766589" y="1808163"/>
            <a:ext cx="3102507" cy="2369880"/>
          </a:xfrm>
          <a:prstGeom prst="rect">
            <a:avLst/>
          </a:prstGeom>
          <a:noFill/>
          <a:ln>
            <a:solidFill>
              <a:srgbClr val="FFC000"/>
            </a:solidFill>
          </a:ln>
          <a:effectLst>
            <a:outerShdw blurRad="63500" sx="102000" sy="102000" algn="ctr" rotWithShape="0">
              <a:prstClr val="black">
                <a:alpha val="40000"/>
              </a:prstClr>
            </a:outerShdw>
          </a:effectLst>
        </p:spPr>
        <p:txBody>
          <a:bodyPr wrap="square" rtlCol="0">
            <a:spAutoFit/>
          </a:bodyPr>
          <a:lstStyle/>
          <a:p>
            <a:pPr algn="ctr"/>
            <a:r>
              <a:rPr lang="kk-KZ" sz="2000" b="1" dirty="0">
                <a:latin typeface="Arial" panose="020B0604020202020204" pitchFamily="34" charset="0"/>
                <a:cs typeface="Arial" panose="020B0604020202020204" pitchFamily="34" charset="0"/>
              </a:rPr>
              <a:t>Топтық талқылау. </a:t>
            </a:r>
          </a:p>
          <a:p>
            <a:pPr algn="ctr"/>
            <a:endParaRPr lang="kk-KZ" sz="2000" b="1" dirty="0">
              <a:latin typeface="Arial" panose="020B0604020202020204" pitchFamily="34" charset="0"/>
              <a:cs typeface="Arial" panose="020B0604020202020204" pitchFamily="34" charset="0"/>
            </a:endParaRPr>
          </a:p>
          <a:p>
            <a:pPr algn="ctr"/>
            <a:r>
              <a:rPr lang="kk-KZ" sz="2000" dirty="0">
                <a:latin typeface="Arial" panose="020B0604020202020204" pitchFamily="34" charset="0"/>
                <a:cs typeface="Arial" panose="020B0604020202020204" pitchFamily="34" charset="0"/>
              </a:rPr>
              <a:t>«Мен білім алушыларымның оқылым дағдысын қалай дамытамын?</a:t>
            </a:r>
            <a:r>
              <a:rPr lang="kk-KZ" sz="2400" dirty="0">
                <a:latin typeface="Arial" panose="020B0604020202020204" pitchFamily="34" charset="0"/>
                <a:cs typeface="Arial" panose="020B0604020202020204" pitchFamily="34" charset="0"/>
              </a:rPr>
              <a:t>»</a:t>
            </a:r>
          </a:p>
          <a:p>
            <a:pPr algn="ctr"/>
            <a:r>
              <a:rPr lang="kk-KZ" sz="2400" dirty="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52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13918" y="219900"/>
            <a:ext cx="6793052" cy="6494145"/>
          </a:xfrm>
          <a:custGeom>
            <a:avLst/>
            <a:gdLst/>
            <a:ahLst/>
            <a:cxnLst/>
            <a:rect l="l" t="t" r="r" b="b"/>
            <a:pathLst>
              <a:path w="6759575" h="6494145">
                <a:moveTo>
                  <a:pt x="0" y="6494145"/>
                </a:moveTo>
                <a:lnTo>
                  <a:pt x="6759067" y="6494145"/>
                </a:lnTo>
                <a:lnTo>
                  <a:pt x="6759067" y="0"/>
                </a:lnTo>
                <a:lnTo>
                  <a:pt x="0" y="0"/>
                </a:lnTo>
                <a:lnTo>
                  <a:pt x="0" y="6494145"/>
                </a:lnTo>
                <a:close/>
              </a:path>
            </a:pathLst>
          </a:custGeom>
          <a:ln w="12700">
            <a:solidFill>
              <a:srgbClr val="FFC000"/>
            </a:solidFill>
          </a:ln>
        </p:spPr>
        <p:txBody>
          <a:bodyPr wrap="square" lIns="0" tIns="0" rIns="0" bIns="0" rtlCol="0"/>
          <a:lstStyle/>
          <a:p>
            <a:endParaRPr/>
          </a:p>
        </p:txBody>
      </p:sp>
      <p:sp>
        <p:nvSpPr>
          <p:cNvPr id="4" name="object 4"/>
          <p:cNvSpPr txBox="1"/>
          <p:nvPr/>
        </p:nvSpPr>
        <p:spPr>
          <a:xfrm>
            <a:off x="394590" y="381203"/>
            <a:ext cx="6601459" cy="1732280"/>
          </a:xfrm>
          <a:prstGeom prst="rect">
            <a:avLst/>
          </a:prstGeom>
        </p:spPr>
        <p:txBody>
          <a:bodyPr vert="horz" wrap="square" lIns="0" tIns="12065" rIns="0" bIns="0" rtlCol="0">
            <a:spAutoFit/>
          </a:bodyPr>
          <a:lstStyle/>
          <a:p>
            <a:pPr marL="1370330">
              <a:lnSpc>
                <a:spcPct val="100000"/>
              </a:lnSpc>
              <a:spcBef>
                <a:spcPts val="95"/>
              </a:spcBef>
            </a:pPr>
            <a:r>
              <a:rPr sz="1600" b="1" spc="-5" dirty="0">
                <a:latin typeface="Arial Narrow"/>
                <a:cs typeface="Arial Narrow"/>
              </a:rPr>
              <a:t>Ыбырай</a:t>
            </a:r>
            <a:r>
              <a:rPr sz="1600" b="1" spc="5" dirty="0">
                <a:latin typeface="Arial Narrow"/>
                <a:cs typeface="Arial Narrow"/>
              </a:rPr>
              <a:t> </a:t>
            </a:r>
            <a:r>
              <a:rPr sz="1600" b="1" spc="-5" dirty="0">
                <a:latin typeface="Arial Narrow"/>
                <a:cs typeface="Arial Narrow"/>
              </a:rPr>
              <a:t>Алтынсарин.</a:t>
            </a:r>
            <a:r>
              <a:rPr sz="1600" b="1" spc="-10" dirty="0">
                <a:latin typeface="Arial Narrow"/>
                <a:cs typeface="Arial Narrow"/>
              </a:rPr>
              <a:t> </a:t>
            </a:r>
            <a:r>
              <a:rPr sz="1600" b="1" dirty="0">
                <a:latin typeface="Arial Narrow"/>
                <a:cs typeface="Arial Narrow"/>
              </a:rPr>
              <a:t>"</a:t>
            </a:r>
            <a:r>
              <a:rPr sz="1600" b="1" dirty="0">
                <a:latin typeface="Arial"/>
                <a:cs typeface="Arial"/>
              </a:rPr>
              <a:t>Ә</a:t>
            </a:r>
            <a:r>
              <a:rPr sz="1600" b="1" dirty="0">
                <a:latin typeface="Arial Narrow"/>
                <a:cs typeface="Arial Narrow"/>
              </a:rPr>
              <a:t>ке</a:t>
            </a:r>
            <a:r>
              <a:rPr sz="1600" b="1" spc="-10" dirty="0">
                <a:latin typeface="Arial Narrow"/>
                <a:cs typeface="Arial Narrow"/>
              </a:rPr>
              <a:t> </a:t>
            </a:r>
            <a:r>
              <a:rPr sz="1600" b="1" spc="-5" dirty="0">
                <a:latin typeface="Arial Narrow"/>
                <a:cs typeface="Arial Narrow"/>
              </a:rPr>
              <a:t>мен</a:t>
            </a:r>
            <a:r>
              <a:rPr sz="1600" b="1" spc="-25" dirty="0">
                <a:latin typeface="Arial Narrow"/>
                <a:cs typeface="Arial Narrow"/>
              </a:rPr>
              <a:t> </a:t>
            </a:r>
            <a:r>
              <a:rPr sz="1600" b="1" spc="-5" dirty="0">
                <a:latin typeface="Arial Narrow"/>
                <a:cs typeface="Arial Narrow"/>
              </a:rPr>
              <a:t>бала"</a:t>
            </a:r>
            <a:r>
              <a:rPr sz="1600" b="1" dirty="0">
                <a:latin typeface="Arial Narrow"/>
                <a:cs typeface="Arial Narrow"/>
              </a:rPr>
              <a:t> </a:t>
            </a:r>
            <a:r>
              <a:rPr sz="1600" b="1" spc="-5" dirty="0">
                <a:latin typeface="Arial Narrow"/>
                <a:cs typeface="Arial Narrow"/>
              </a:rPr>
              <a:t>(</a:t>
            </a:r>
            <a:r>
              <a:rPr sz="1600" b="1" spc="-5" dirty="0">
                <a:latin typeface="Arial"/>
                <a:cs typeface="Arial"/>
              </a:rPr>
              <a:t>әң</a:t>
            </a:r>
            <a:r>
              <a:rPr sz="1600" b="1" spc="-5" dirty="0">
                <a:latin typeface="Arial Narrow"/>
                <a:cs typeface="Arial Narrow"/>
              </a:rPr>
              <a:t>гіме)</a:t>
            </a:r>
            <a:endParaRPr sz="1600" dirty="0">
              <a:latin typeface="Arial Narrow"/>
              <a:cs typeface="Arial Narrow"/>
            </a:endParaRPr>
          </a:p>
          <a:p>
            <a:pPr marL="12700" marR="5715">
              <a:lnSpc>
                <a:spcPct val="100000"/>
              </a:lnSpc>
            </a:pPr>
            <a:r>
              <a:rPr sz="1600" spc="-5" dirty="0">
                <a:latin typeface="Arial Narrow"/>
                <a:cs typeface="Arial Narrow"/>
              </a:rPr>
              <a:t>Бір</a:t>
            </a:r>
            <a:r>
              <a:rPr sz="1600" spc="35" dirty="0">
                <a:latin typeface="Arial Narrow"/>
                <a:cs typeface="Arial Narrow"/>
              </a:rPr>
              <a:t> </a:t>
            </a:r>
            <a:r>
              <a:rPr sz="1600" spc="-10" dirty="0">
                <a:latin typeface="Arial Narrow"/>
                <a:cs typeface="Arial Narrow"/>
              </a:rPr>
              <a:t>адам</a:t>
            </a:r>
            <a:r>
              <a:rPr sz="1600" spc="30" dirty="0">
                <a:latin typeface="Arial Narrow"/>
                <a:cs typeface="Arial Narrow"/>
              </a:rPr>
              <a:t> </a:t>
            </a:r>
            <a:r>
              <a:rPr sz="1600" spc="-5" dirty="0">
                <a:latin typeface="Arial Narrow"/>
                <a:cs typeface="Arial Narrow"/>
              </a:rPr>
              <a:t>он</a:t>
            </a:r>
            <a:r>
              <a:rPr sz="1600" spc="30" dirty="0">
                <a:latin typeface="Arial Narrow"/>
                <a:cs typeface="Arial Narrow"/>
              </a:rPr>
              <a:t> </a:t>
            </a:r>
            <a:r>
              <a:rPr sz="1600" spc="-5" dirty="0">
                <a:latin typeface="Arial Narrow"/>
                <a:cs typeface="Arial Narrow"/>
              </a:rPr>
              <a:t>жасар</a:t>
            </a:r>
            <a:r>
              <a:rPr sz="1600" spc="25" dirty="0">
                <a:latin typeface="Arial Narrow"/>
                <a:cs typeface="Arial Narrow"/>
              </a:rPr>
              <a:t> </a:t>
            </a:r>
            <a:r>
              <a:rPr sz="1600" spc="-5" dirty="0">
                <a:latin typeface="Arial Narrow"/>
                <a:cs typeface="Arial Narrow"/>
              </a:rPr>
              <a:t>баласын</a:t>
            </a:r>
            <a:r>
              <a:rPr sz="1600" spc="35" dirty="0">
                <a:latin typeface="Arial Narrow"/>
                <a:cs typeface="Arial Narrow"/>
              </a:rPr>
              <a:t> </a:t>
            </a:r>
            <a:r>
              <a:rPr sz="1600" spc="-5" dirty="0">
                <a:latin typeface="Arial Narrow"/>
                <a:cs typeface="Arial Narrow"/>
              </a:rPr>
              <a:t>ертіп,</a:t>
            </a:r>
            <a:r>
              <a:rPr sz="1600" spc="30" dirty="0">
                <a:latin typeface="Arial Narrow"/>
                <a:cs typeface="Arial Narrow"/>
              </a:rPr>
              <a:t> </a:t>
            </a:r>
            <a:r>
              <a:rPr sz="1600" spc="-10" dirty="0">
                <a:latin typeface="Arial Narrow"/>
                <a:cs typeface="Arial Narrow"/>
              </a:rPr>
              <a:t>егіннен</a:t>
            </a:r>
            <a:r>
              <a:rPr sz="1600" spc="35" dirty="0">
                <a:latin typeface="Arial Narrow"/>
                <a:cs typeface="Arial Narrow"/>
              </a:rPr>
              <a:t> </a:t>
            </a:r>
            <a:r>
              <a:rPr sz="1600" spc="-5" dirty="0">
                <a:latin typeface="Arial Narrow"/>
                <a:cs typeface="Arial Narrow"/>
              </a:rPr>
              <a:t>жаяу</a:t>
            </a:r>
            <a:r>
              <a:rPr sz="1600" spc="45" dirty="0">
                <a:latin typeface="Arial Narrow"/>
                <a:cs typeface="Arial Narrow"/>
              </a:rPr>
              <a:t> </a:t>
            </a:r>
            <a:r>
              <a:rPr sz="1600" spc="-5" dirty="0">
                <a:latin typeface="Arial Narrow"/>
                <a:cs typeface="Arial Narrow"/>
              </a:rPr>
              <a:t>келе</a:t>
            </a:r>
            <a:r>
              <a:rPr sz="1600" spc="40" dirty="0">
                <a:latin typeface="Arial Narrow"/>
                <a:cs typeface="Arial Narrow"/>
              </a:rPr>
              <a:t> </a:t>
            </a:r>
            <a:r>
              <a:rPr sz="1600" spc="-10" dirty="0">
                <a:latin typeface="Arial Narrow"/>
                <a:cs typeface="Arial Narrow"/>
              </a:rPr>
              <a:t>жатса,</a:t>
            </a:r>
            <a:r>
              <a:rPr sz="1600" spc="35" dirty="0">
                <a:latin typeface="Arial Narrow"/>
                <a:cs typeface="Arial Narrow"/>
              </a:rPr>
              <a:t> </a:t>
            </a:r>
            <a:r>
              <a:rPr sz="1600" spc="-5" dirty="0">
                <a:latin typeface="Arial Narrow"/>
                <a:cs typeface="Arial Narrow"/>
              </a:rPr>
              <a:t>жолда</a:t>
            </a:r>
            <a:r>
              <a:rPr sz="1600" spc="35" dirty="0">
                <a:latin typeface="Arial Narrow"/>
                <a:cs typeface="Arial Narrow"/>
              </a:rPr>
              <a:t> </a:t>
            </a:r>
            <a:r>
              <a:rPr sz="1600" spc="-10" dirty="0">
                <a:latin typeface="Arial"/>
                <a:cs typeface="Arial"/>
              </a:rPr>
              <a:t>қ</a:t>
            </a:r>
            <a:r>
              <a:rPr sz="1600" spc="-10" dirty="0">
                <a:latin typeface="Arial Narrow"/>
                <a:cs typeface="Arial Narrow"/>
              </a:rPr>
              <a:t>ал</a:t>
            </a:r>
            <a:r>
              <a:rPr sz="1600" spc="-10" dirty="0">
                <a:latin typeface="Arial"/>
                <a:cs typeface="Arial"/>
              </a:rPr>
              <a:t>ғ</a:t>
            </a:r>
            <a:r>
              <a:rPr sz="1600" spc="-10" dirty="0">
                <a:latin typeface="Arial Narrow"/>
                <a:cs typeface="Arial Narrow"/>
              </a:rPr>
              <a:t>ан</a:t>
            </a:r>
            <a:r>
              <a:rPr sz="1600" spc="30" dirty="0">
                <a:latin typeface="Arial Narrow"/>
                <a:cs typeface="Arial Narrow"/>
              </a:rPr>
              <a:t> </a:t>
            </a:r>
            <a:r>
              <a:rPr sz="1600" spc="-10" dirty="0">
                <a:latin typeface="Arial Narrow"/>
                <a:cs typeface="Arial Narrow"/>
              </a:rPr>
              <a:t>атты</a:t>
            </a:r>
            <a:r>
              <a:rPr sz="1600" spc="-10" dirty="0">
                <a:latin typeface="Arial"/>
                <a:cs typeface="Arial"/>
              </a:rPr>
              <a:t>ң</a:t>
            </a:r>
            <a:r>
              <a:rPr sz="1600" spc="-40" dirty="0">
                <a:latin typeface="Arial"/>
                <a:cs typeface="Arial"/>
              </a:rPr>
              <a:t> </a:t>
            </a:r>
            <a:r>
              <a:rPr sz="1600" spc="-10" dirty="0">
                <a:latin typeface="Arial Narrow"/>
                <a:cs typeface="Arial Narrow"/>
              </a:rPr>
              <a:t>бір </a:t>
            </a:r>
            <a:r>
              <a:rPr sz="1600" spc="-350" dirty="0">
                <a:latin typeface="Arial Narrow"/>
                <a:cs typeface="Arial Narrow"/>
              </a:rPr>
              <a:t> </a:t>
            </a:r>
            <a:r>
              <a:rPr sz="1600" spc="-5" dirty="0">
                <a:latin typeface="Arial Narrow"/>
                <a:cs typeface="Arial Narrow"/>
              </a:rPr>
              <a:t>ескі</a:t>
            </a:r>
            <a:r>
              <a:rPr sz="1600" spc="-10" dirty="0">
                <a:latin typeface="Arial Narrow"/>
                <a:cs typeface="Arial Narrow"/>
              </a:rPr>
              <a:t> </a:t>
            </a:r>
            <a:r>
              <a:rPr sz="1600" spc="-5" dirty="0">
                <a:latin typeface="Arial Narrow"/>
                <a:cs typeface="Arial Narrow"/>
              </a:rPr>
              <a:t>та</a:t>
            </a:r>
            <a:r>
              <a:rPr sz="1600" spc="-5" dirty="0">
                <a:latin typeface="Arial"/>
                <a:cs typeface="Arial"/>
              </a:rPr>
              <a:t>ғ</a:t>
            </a:r>
            <a:r>
              <a:rPr sz="1600" spc="-5" dirty="0">
                <a:latin typeface="Arial Narrow"/>
                <a:cs typeface="Arial Narrow"/>
              </a:rPr>
              <a:t>асын</a:t>
            </a:r>
            <a:r>
              <a:rPr sz="1600" spc="-10" dirty="0">
                <a:latin typeface="Arial Narrow"/>
                <a:cs typeface="Arial Narrow"/>
              </a:rPr>
              <a:t> </a:t>
            </a:r>
            <a:r>
              <a:rPr sz="1600" spc="-5" dirty="0">
                <a:latin typeface="Arial Narrow"/>
                <a:cs typeface="Arial Narrow"/>
              </a:rPr>
              <a:t>к</a:t>
            </a:r>
            <a:r>
              <a:rPr sz="1600" spc="-5" dirty="0">
                <a:latin typeface="Arial"/>
                <a:cs typeface="Arial"/>
              </a:rPr>
              <a:t>ө</a:t>
            </a:r>
            <a:r>
              <a:rPr sz="1600" spc="-5" dirty="0">
                <a:latin typeface="Arial Narrow"/>
                <a:cs typeface="Arial Narrow"/>
              </a:rPr>
              <a:t>ріп,</a:t>
            </a:r>
            <a:r>
              <a:rPr sz="1600" spc="-10" dirty="0">
                <a:latin typeface="Arial Narrow"/>
                <a:cs typeface="Arial Narrow"/>
              </a:rPr>
              <a:t> </a:t>
            </a:r>
            <a:r>
              <a:rPr sz="1600" spc="-5" dirty="0">
                <a:latin typeface="Arial Narrow"/>
                <a:cs typeface="Arial Narrow"/>
              </a:rPr>
              <a:t>баласына</a:t>
            </a:r>
            <a:r>
              <a:rPr sz="1600" spc="-15" dirty="0">
                <a:latin typeface="Arial Narrow"/>
                <a:cs typeface="Arial Narrow"/>
              </a:rPr>
              <a:t> </a:t>
            </a:r>
            <a:r>
              <a:rPr sz="1600" spc="-5" dirty="0">
                <a:latin typeface="Arial Narrow"/>
                <a:cs typeface="Arial Narrow"/>
              </a:rPr>
              <a:t>айтты:</a:t>
            </a:r>
            <a:endParaRPr sz="1600" dirty="0">
              <a:latin typeface="Arial Narrow"/>
              <a:cs typeface="Arial Narrow"/>
            </a:endParaRPr>
          </a:p>
          <a:p>
            <a:pPr marL="12700">
              <a:lnSpc>
                <a:spcPct val="100000"/>
              </a:lnSpc>
            </a:pPr>
            <a:r>
              <a:rPr sz="1600" spc="-5" dirty="0">
                <a:latin typeface="Arial Narrow"/>
                <a:cs typeface="Arial Narrow"/>
              </a:rPr>
              <a:t>Анау та</a:t>
            </a:r>
            <a:r>
              <a:rPr sz="1600" spc="-5" dirty="0">
                <a:latin typeface="Arial"/>
                <a:cs typeface="Arial"/>
              </a:rPr>
              <a:t>ғ</a:t>
            </a:r>
            <a:r>
              <a:rPr sz="1600" spc="-5" dirty="0">
                <a:latin typeface="Arial Narrow"/>
                <a:cs typeface="Arial Narrow"/>
              </a:rPr>
              <a:t>аны,</a:t>
            </a:r>
            <a:r>
              <a:rPr sz="1600" spc="-20" dirty="0">
                <a:latin typeface="Arial Narrow"/>
                <a:cs typeface="Arial Narrow"/>
              </a:rPr>
              <a:t> </a:t>
            </a:r>
            <a:r>
              <a:rPr sz="1600" spc="-5" dirty="0">
                <a:latin typeface="Arial Narrow"/>
                <a:cs typeface="Arial Narrow"/>
              </a:rPr>
              <a:t>балам,</a:t>
            </a:r>
            <a:r>
              <a:rPr sz="1600" spc="-20" dirty="0">
                <a:latin typeface="Arial Narrow"/>
                <a:cs typeface="Arial Narrow"/>
              </a:rPr>
              <a:t> </a:t>
            </a:r>
            <a:r>
              <a:rPr sz="1600" spc="-5" dirty="0">
                <a:latin typeface="Arial Narrow"/>
                <a:cs typeface="Arial Narrow"/>
              </a:rPr>
              <a:t>ала</a:t>
            </a:r>
            <a:r>
              <a:rPr sz="1600" spc="-15" dirty="0">
                <a:latin typeface="Arial Narrow"/>
                <a:cs typeface="Arial Narrow"/>
              </a:rPr>
              <a:t> </a:t>
            </a:r>
            <a:r>
              <a:rPr sz="1600" spc="-5" dirty="0">
                <a:latin typeface="Arial Narrow"/>
                <a:cs typeface="Arial Narrow"/>
              </a:rPr>
              <a:t>ж</a:t>
            </a:r>
            <a:r>
              <a:rPr sz="1600" spc="-5" dirty="0">
                <a:latin typeface="Arial"/>
                <a:cs typeface="Arial"/>
              </a:rPr>
              <a:t>ү</a:t>
            </a:r>
            <a:r>
              <a:rPr sz="1600" spc="-5" dirty="0">
                <a:latin typeface="Arial Narrow"/>
                <a:cs typeface="Arial Narrow"/>
              </a:rPr>
              <a:t>р,</a:t>
            </a:r>
            <a:r>
              <a:rPr sz="1600" spc="-30" dirty="0">
                <a:latin typeface="Arial Narrow"/>
                <a:cs typeface="Arial Narrow"/>
              </a:rPr>
              <a:t> </a:t>
            </a:r>
            <a:r>
              <a:rPr sz="1600" spc="-5" dirty="0">
                <a:latin typeface="Arial Narrow"/>
                <a:cs typeface="Arial Narrow"/>
              </a:rPr>
              <a:t>— деп.</a:t>
            </a:r>
            <a:endParaRPr sz="1600" dirty="0">
              <a:latin typeface="Arial Narrow"/>
              <a:cs typeface="Arial Narrow"/>
            </a:endParaRPr>
          </a:p>
          <a:p>
            <a:pPr marL="12700">
              <a:lnSpc>
                <a:spcPct val="100000"/>
              </a:lnSpc>
            </a:pPr>
            <a:r>
              <a:rPr sz="1600" spc="-5" dirty="0">
                <a:latin typeface="Arial Narrow"/>
                <a:cs typeface="Arial Narrow"/>
              </a:rPr>
              <a:t>Бала</a:t>
            </a:r>
            <a:r>
              <a:rPr sz="1600" spc="-55" dirty="0">
                <a:latin typeface="Arial Narrow"/>
                <a:cs typeface="Arial Narrow"/>
              </a:rPr>
              <a:t> </a:t>
            </a:r>
            <a:r>
              <a:rPr sz="1600" spc="-5" dirty="0">
                <a:latin typeface="Arial"/>
                <a:cs typeface="Arial"/>
              </a:rPr>
              <a:t>ә</a:t>
            </a:r>
            <a:r>
              <a:rPr sz="1600" spc="-5" dirty="0">
                <a:latin typeface="Arial Narrow"/>
                <a:cs typeface="Arial Narrow"/>
              </a:rPr>
              <a:t>кесіне:</a:t>
            </a:r>
            <a:endParaRPr sz="1600" dirty="0">
              <a:latin typeface="Arial Narrow"/>
              <a:cs typeface="Arial Narrow"/>
            </a:endParaRPr>
          </a:p>
          <a:p>
            <a:pPr marL="12700" marR="5080">
              <a:lnSpc>
                <a:spcPct val="100000"/>
              </a:lnSpc>
            </a:pPr>
            <a:r>
              <a:rPr sz="1600" spc="-5" dirty="0">
                <a:latin typeface="Arial Narrow"/>
                <a:cs typeface="Arial Narrow"/>
              </a:rPr>
              <a:t>Сынып</a:t>
            </a:r>
            <a:r>
              <a:rPr sz="1600" spc="215" dirty="0">
                <a:latin typeface="Arial Narrow"/>
                <a:cs typeface="Arial Narrow"/>
              </a:rPr>
              <a:t> </a:t>
            </a:r>
            <a:r>
              <a:rPr sz="1600" spc="-5" dirty="0">
                <a:latin typeface="Arial"/>
                <a:cs typeface="Arial"/>
              </a:rPr>
              <a:t>қ</a:t>
            </a:r>
            <a:r>
              <a:rPr sz="1600" spc="-5" dirty="0">
                <a:latin typeface="Arial Narrow"/>
                <a:cs typeface="Arial Narrow"/>
              </a:rPr>
              <a:t>ал</a:t>
            </a:r>
            <a:r>
              <a:rPr sz="1600" spc="-5" dirty="0">
                <a:latin typeface="Arial"/>
                <a:cs typeface="Arial"/>
              </a:rPr>
              <a:t>ғ</a:t>
            </a:r>
            <a:r>
              <a:rPr sz="1600" spc="-5" dirty="0">
                <a:latin typeface="Arial Narrow"/>
                <a:cs typeface="Arial Narrow"/>
              </a:rPr>
              <a:t>ан</a:t>
            </a:r>
            <a:r>
              <a:rPr sz="1600" spc="215" dirty="0">
                <a:latin typeface="Arial Narrow"/>
                <a:cs typeface="Arial Narrow"/>
              </a:rPr>
              <a:t> </a:t>
            </a:r>
            <a:r>
              <a:rPr sz="1600" spc="-5" dirty="0">
                <a:latin typeface="Arial Narrow"/>
                <a:cs typeface="Arial Narrow"/>
              </a:rPr>
              <a:t>ескі</a:t>
            </a:r>
            <a:r>
              <a:rPr sz="1600" spc="204" dirty="0">
                <a:latin typeface="Arial Narrow"/>
                <a:cs typeface="Arial Narrow"/>
              </a:rPr>
              <a:t> </a:t>
            </a:r>
            <a:r>
              <a:rPr sz="1600" spc="-5" dirty="0">
                <a:latin typeface="Arial Narrow"/>
                <a:cs typeface="Arial Narrow"/>
              </a:rPr>
              <a:t>та</a:t>
            </a:r>
            <a:r>
              <a:rPr sz="1600" spc="-5" dirty="0">
                <a:latin typeface="Arial"/>
                <a:cs typeface="Arial"/>
              </a:rPr>
              <a:t>ғ</a:t>
            </a:r>
            <a:r>
              <a:rPr sz="1600" spc="-5" dirty="0">
                <a:latin typeface="Arial Narrow"/>
                <a:cs typeface="Arial Narrow"/>
              </a:rPr>
              <a:t>аны</a:t>
            </a:r>
            <a:r>
              <a:rPr sz="1600" spc="215" dirty="0">
                <a:latin typeface="Arial Narrow"/>
                <a:cs typeface="Arial Narrow"/>
              </a:rPr>
              <a:t> </a:t>
            </a:r>
            <a:r>
              <a:rPr sz="1600" spc="-5" dirty="0">
                <a:latin typeface="Arial Narrow"/>
                <a:cs typeface="Arial Narrow"/>
              </a:rPr>
              <a:t>алып</a:t>
            </a:r>
            <a:r>
              <a:rPr sz="1600" spc="215" dirty="0">
                <a:latin typeface="Arial Narrow"/>
                <a:cs typeface="Arial Narrow"/>
              </a:rPr>
              <a:t> </a:t>
            </a:r>
            <a:r>
              <a:rPr sz="1600" spc="-5" dirty="0">
                <a:latin typeface="Arial Narrow"/>
                <a:cs typeface="Arial Narrow"/>
              </a:rPr>
              <a:t>не</a:t>
            </a:r>
            <a:r>
              <a:rPr sz="1600" spc="-5" dirty="0">
                <a:latin typeface="Arial"/>
                <a:cs typeface="Arial"/>
              </a:rPr>
              <a:t>ғ</a:t>
            </a:r>
            <a:r>
              <a:rPr sz="1600" spc="-5" dirty="0">
                <a:latin typeface="Arial Narrow"/>
                <a:cs typeface="Arial Narrow"/>
              </a:rPr>
              <a:t>ылайын,</a:t>
            </a:r>
            <a:r>
              <a:rPr sz="1600" spc="204" dirty="0">
                <a:latin typeface="Arial Narrow"/>
                <a:cs typeface="Arial Narrow"/>
              </a:rPr>
              <a:t> </a:t>
            </a:r>
            <a:r>
              <a:rPr sz="1600" spc="-5" dirty="0">
                <a:latin typeface="Arial Narrow"/>
                <a:cs typeface="Arial Narrow"/>
              </a:rPr>
              <a:t>—</a:t>
            </a:r>
            <a:r>
              <a:rPr sz="1600" spc="215" dirty="0">
                <a:latin typeface="Arial Narrow"/>
                <a:cs typeface="Arial Narrow"/>
              </a:rPr>
              <a:t> </a:t>
            </a:r>
            <a:r>
              <a:rPr sz="1600" dirty="0">
                <a:latin typeface="Arial Narrow"/>
                <a:cs typeface="Arial Narrow"/>
              </a:rPr>
              <a:t>деді.</a:t>
            </a:r>
            <a:r>
              <a:rPr sz="1600" spc="210" dirty="0">
                <a:latin typeface="Arial Narrow"/>
                <a:cs typeface="Arial Narrow"/>
              </a:rPr>
              <a:t> </a:t>
            </a:r>
            <a:r>
              <a:rPr sz="1600" spc="-5" dirty="0">
                <a:latin typeface="Arial"/>
                <a:cs typeface="Arial"/>
              </a:rPr>
              <a:t>Ә</a:t>
            </a:r>
            <a:r>
              <a:rPr sz="1600" spc="-5" dirty="0">
                <a:latin typeface="Arial Narrow"/>
                <a:cs typeface="Arial Narrow"/>
              </a:rPr>
              <a:t>кесі</a:t>
            </a:r>
            <a:r>
              <a:rPr sz="1600" spc="210" dirty="0">
                <a:latin typeface="Arial Narrow"/>
                <a:cs typeface="Arial Narrow"/>
              </a:rPr>
              <a:t> </a:t>
            </a:r>
            <a:r>
              <a:rPr sz="1600" spc="-5" dirty="0">
                <a:latin typeface="Arial"/>
                <a:cs typeface="Arial"/>
              </a:rPr>
              <a:t>ү</a:t>
            </a:r>
            <a:r>
              <a:rPr sz="1600" spc="-5" dirty="0">
                <a:latin typeface="Arial Narrow"/>
                <a:cs typeface="Arial Narrow"/>
              </a:rPr>
              <a:t>ндемеді,</a:t>
            </a:r>
            <a:r>
              <a:rPr sz="1600" spc="210" dirty="0">
                <a:latin typeface="Arial Narrow"/>
                <a:cs typeface="Arial Narrow"/>
              </a:rPr>
              <a:t> </a:t>
            </a:r>
            <a:r>
              <a:rPr sz="1600" spc="-10" dirty="0">
                <a:latin typeface="Arial Narrow"/>
                <a:cs typeface="Arial Narrow"/>
              </a:rPr>
              <a:t>та</a:t>
            </a:r>
            <a:r>
              <a:rPr sz="1600" spc="-10" dirty="0">
                <a:latin typeface="Arial"/>
                <a:cs typeface="Arial"/>
              </a:rPr>
              <a:t>ғ</a:t>
            </a:r>
            <a:r>
              <a:rPr sz="1600" spc="-10" dirty="0">
                <a:latin typeface="Arial Narrow"/>
                <a:cs typeface="Arial Narrow"/>
              </a:rPr>
              <a:t>аны</a:t>
            </a:r>
            <a:r>
              <a:rPr sz="1600" spc="215" dirty="0">
                <a:latin typeface="Arial Narrow"/>
                <a:cs typeface="Arial Narrow"/>
              </a:rPr>
              <a:t> </a:t>
            </a:r>
            <a:r>
              <a:rPr sz="1600" spc="-5" dirty="0">
                <a:latin typeface="Arial"/>
                <a:cs typeface="Arial"/>
              </a:rPr>
              <a:t>ө</a:t>
            </a:r>
            <a:r>
              <a:rPr sz="1600" spc="-5" dirty="0">
                <a:latin typeface="Arial Narrow"/>
                <a:cs typeface="Arial Narrow"/>
              </a:rPr>
              <a:t>зі </a:t>
            </a:r>
            <a:r>
              <a:rPr sz="1600" spc="-350" dirty="0">
                <a:latin typeface="Arial Narrow"/>
                <a:cs typeface="Arial Narrow"/>
              </a:rPr>
              <a:t> </a:t>
            </a:r>
            <a:r>
              <a:rPr sz="1600" spc="-10" dirty="0">
                <a:latin typeface="Arial Narrow"/>
                <a:cs typeface="Arial Narrow"/>
              </a:rPr>
              <a:t>иіліп </a:t>
            </a:r>
            <a:r>
              <a:rPr sz="1600" spc="-5" dirty="0">
                <a:latin typeface="Arial Narrow"/>
                <a:cs typeface="Arial Narrow"/>
              </a:rPr>
              <a:t>алды</a:t>
            </a:r>
            <a:r>
              <a:rPr sz="1600" spc="-20" dirty="0">
                <a:latin typeface="Arial Narrow"/>
                <a:cs typeface="Arial Narrow"/>
              </a:rPr>
              <a:t> </a:t>
            </a:r>
            <a:r>
              <a:rPr sz="1600" dirty="0">
                <a:latin typeface="Arial Narrow"/>
                <a:cs typeface="Arial Narrow"/>
              </a:rPr>
              <a:t>да,</a:t>
            </a:r>
            <a:r>
              <a:rPr sz="1600" spc="-10" dirty="0">
                <a:latin typeface="Arial Narrow"/>
                <a:cs typeface="Arial Narrow"/>
              </a:rPr>
              <a:t> </a:t>
            </a:r>
            <a:r>
              <a:rPr sz="1600" spc="-5" dirty="0">
                <a:latin typeface="Arial Narrow"/>
                <a:cs typeface="Arial Narrow"/>
              </a:rPr>
              <a:t>ж</a:t>
            </a:r>
            <a:r>
              <a:rPr sz="1600" spc="-5" dirty="0">
                <a:latin typeface="Arial"/>
                <a:cs typeface="Arial"/>
              </a:rPr>
              <a:t>ү</a:t>
            </a:r>
            <a:r>
              <a:rPr sz="1600" spc="-5" dirty="0">
                <a:latin typeface="Arial Narrow"/>
                <a:cs typeface="Arial Narrow"/>
              </a:rPr>
              <a:t>ре</a:t>
            </a:r>
            <a:r>
              <a:rPr sz="1600" spc="-25" dirty="0">
                <a:latin typeface="Arial Narrow"/>
                <a:cs typeface="Arial Narrow"/>
              </a:rPr>
              <a:t> </a:t>
            </a:r>
            <a:r>
              <a:rPr sz="1600" spc="-5" dirty="0">
                <a:latin typeface="Arial Narrow"/>
                <a:cs typeface="Arial Narrow"/>
              </a:rPr>
              <a:t>берді.</a:t>
            </a:r>
            <a:endParaRPr sz="1600" dirty="0">
              <a:latin typeface="Arial Narrow"/>
              <a:cs typeface="Arial Narrow"/>
            </a:endParaRPr>
          </a:p>
        </p:txBody>
      </p:sp>
      <p:sp>
        <p:nvSpPr>
          <p:cNvPr id="5" name="object 5"/>
          <p:cNvSpPr txBox="1"/>
          <p:nvPr/>
        </p:nvSpPr>
        <p:spPr>
          <a:xfrm>
            <a:off x="392684" y="3206623"/>
            <a:ext cx="6603365" cy="124460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latin typeface="Arial Narrow"/>
                <a:cs typeface="Arial Narrow"/>
              </a:rPr>
              <a:t>Одан </a:t>
            </a:r>
            <a:r>
              <a:rPr sz="1600" spc="-10" dirty="0">
                <a:latin typeface="Arial Narrow"/>
                <a:cs typeface="Arial Narrow"/>
              </a:rPr>
              <a:t>біраз жер </a:t>
            </a:r>
            <a:r>
              <a:rPr sz="1600" spc="-10" dirty="0">
                <a:latin typeface="Arial"/>
                <a:cs typeface="Arial"/>
              </a:rPr>
              <a:t>ө</a:t>
            </a:r>
            <a:r>
              <a:rPr sz="1600" spc="-10" dirty="0">
                <a:latin typeface="Arial Narrow"/>
                <a:cs typeface="Arial Narrow"/>
              </a:rPr>
              <a:t>ткен </a:t>
            </a:r>
            <a:r>
              <a:rPr sz="1600" spc="-5" dirty="0">
                <a:latin typeface="Arial Narrow"/>
                <a:cs typeface="Arial Narrow"/>
              </a:rPr>
              <a:t>со</a:t>
            </a:r>
            <a:r>
              <a:rPr sz="1600" spc="-5" dirty="0">
                <a:latin typeface="Arial"/>
                <a:cs typeface="Arial"/>
              </a:rPr>
              <a:t>ң</a:t>
            </a:r>
            <a:r>
              <a:rPr sz="1600" spc="-5" dirty="0">
                <a:latin typeface="Arial Narrow"/>
                <a:cs typeface="Arial Narrow"/>
              </a:rPr>
              <a:t>, </a:t>
            </a:r>
            <a:r>
              <a:rPr sz="1600" spc="-10" dirty="0">
                <a:latin typeface="Arial Narrow"/>
                <a:cs typeface="Arial Narrow"/>
              </a:rPr>
              <a:t>шие </a:t>
            </a:r>
            <a:r>
              <a:rPr sz="1600" spc="-5" dirty="0">
                <a:latin typeface="Arial Narrow"/>
                <a:cs typeface="Arial Narrow"/>
              </a:rPr>
              <a:t>сатып </a:t>
            </a:r>
            <a:r>
              <a:rPr sz="1600" spc="-10" dirty="0">
                <a:latin typeface="Arial Narrow"/>
                <a:cs typeface="Arial Narrow"/>
              </a:rPr>
              <a:t>отыр</a:t>
            </a:r>
            <a:r>
              <a:rPr sz="1600" spc="-10" dirty="0">
                <a:latin typeface="Arial"/>
                <a:cs typeface="Arial"/>
              </a:rPr>
              <a:t>ғ</a:t>
            </a:r>
            <a:r>
              <a:rPr sz="1600" spc="-10" dirty="0">
                <a:latin typeface="Arial Narrow"/>
                <a:cs typeface="Arial Narrow"/>
              </a:rPr>
              <a:t>андардан </a:t>
            </a:r>
            <a:r>
              <a:rPr sz="1600" spc="-5" dirty="0">
                <a:latin typeface="Arial Narrow"/>
                <a:cs typeface="Arial Narrow"/>
              </a:rPr>
              <a:t>ол </a:t>
            </a:r>
            <a:r>
              <a:rPr sz="1600" dirty="0">
                <a:latin typeface="Arial"/>
                <a:cs typeface="Arial"/>
              </a:rPr>
              <a:t>ү</a:t>
            </a:r>
            <a:r>
              <a:rPr sz="1600" dirty="0">
                <a:latin typeface="Arial Narrow"/>
                <a:cs typeface="Arial Narrow"/>
              </a:rPr>
              <a:t>ш </a:t>
            </a:r>
            <a:r>
              <a:rPr sz="1600" spc="-5" dirty="0">
                <a:latin typeface="Arial Narrow"/>
                <a:cs typeface="Arial Narrow"/>
              </a:rPr>
              <a:t>тиын</a:t>
            </a:r>
            <a:r>
              <a:rPr sz="1600" spc="-5" dirty="0">
                <a:latin typeface="Arial"/>
                <a:cs typeface="Arial"/>
              </a:rPr>
              <a:t>ғ</a:t>
            </a:r>
            <a:r>
              <a:rPr sz="1600" spc="-5" dirty="0">
                <a:latin typeface="Arial Narrow"/>
                <a:cs typeface="Arial Narrow"/>
              </a:rPr>
              <a:t>а </a:t>
            </a:r>
            <a:r>
              <a:rPr sz="1600" spc="-10" dirty="0">
                <a:latin typeface="Arial Narrow"/>
                <a:cs typeface="Arial Narrow"/>
              </a:rPr>
              <a:t>бірталай </a:t>
            </a:r>
            <a:r>
              <a:rPr sz="1600" spc="-5" dirty="0">
                <a:latin typeface="Arial Narrow"/>
                <a:cs typeface="Arial Narrow"/>
              </a:rPr>
              <a:t>шие </a:t>
            </a:r>
            <a:r>
              <a:rPr sz="1600" dirty="0">
                <a:latin typeface="Arial Narrow"/>
                <a:cs typeface="Arial Narrow"/>
              </a:rPr>
              <a:t> </a:t>
            </a:r>
            <a:r>
              <a:rPr sz="1600" spc="-5" dirty="0">
                <a:latin typeface="Arial Narrow"/>
                <a:cs typeface="Arial Narrow"/>
              </a:rPr>
              <a:t>сатып алды. Сонымен, шиені </a:t>
            </a:r>
            <a:r>
              <a:rPr sz="1600" spc="-10" dirty="0">
                <a:latin typeface="Arial Narrow"/>
                <a:cs typeface="Arial Narrow"/>
              </a:rPr>
              <a:t>орамалына </a:t>
            </a:r>
            <a:r>
              <a:rPr sz="1600" spc="-5" dirty="0">
                <a:latin typeface="Arial Narrow"/>
                <a:cs typeface="Arial Narrow"/>
              </a:rPr>
              <a:t>т</a:t>
            </a:r>
            <a:r>
              <a:rPr sz="1600" spc="-5" dirty="0">
                <a:latin typeface="Arial"/>
                <a:cs typeface="Arial"/>
              </a:rPr>
              <a:t>ү</a:t>
            </a:r>
            <a:r>
              <a:rPr sz="1600" spc="-5" dirty="0">
                <a:latin typeface="Arial Narrow"/>
                <a:cs typeface="Arial Narrow"/>
              </a:rPr>
              <a:t>йіп, </a:t>
            </a:r>
            <a:r>
              <a:rPr sz="1600" spc="-10" dirty="0">
                <a:latin typeface="Arial Narrow"/>
                <a:cs typeface="Arial Narrow"/>
              </a:rPr>
              <a:t>шетінен </a:t>
            </a:r>
            <a:r>
              <a:rPr sz="1600" spc="-5" dirty="0">
                <a:latin typeface="Arial"/>
                <a:cs typeface="Arial"/>
              </a:rPr>
              <a:t>ө</a:t>
            </a:r>
            <a:r>
              <a:rPr sz="1600" spc="-5" dirty="0">
                <a:latin typeface="Arial Narrow"/>
                <a:cs typeface="Arial Narrow"/>
              </a:rPr>
              <a:t>зі </a:t>
            </a:r>
            <a:r>
              <a:rPr sz="1600" spc="-10" dirty="0">
                <a:latin typeface="Arial Narrow"/>
                <a:cs typeface="Arial Narrow"/>
              </a:rPr>
              <a:t>бір-бірден алып </a:t>
            </a:r>
            <a:r>
              <a:rPr sz="1600" spc="-5" dirty="0">
                <a:latin typeface="Arial Narrow"/>
                <a:cs typeface="Arial Narrow"/>
              </a:rPr>
              <a:t>жеп, </a:t>
            </a:r>
            <a:r>
              <a:rPr sz="1600" dirty="0">
                <a:latin typeface="Arial Narrow"/>
                <a:cs typeface="Arial Narrow"/>
              </a:rPr>
              <a:t> </a:t>
            </a:r>
            <a:r>
              <a:rPr sz="1600" spc="-5" dirty="0">
                <a:latin typeface="Arial Narrow"/>
                <a:cs typeface="Arial Narrow"/>
              </a:rPr>
              <a:t>баласына </a:t>
            </a:r>
            <a:r>
              <a:rPr sz="1600" spc="-10" dirty="0">
                <a:latin typeface="Arial"/>
                <a:cs typeface="Arial"/>
              </a:rPr>
              <a:t>қ</a:t>
            </a:r>
            <a:r>
              <a:rPr sz="1600" spc="-10" dirty="0">
                <a:latin typeface="Arial Narrow"/>
                <a:cs typeface="Arial Narrow"/>
              </a:rPr>
              <a:t>арамай, </a:t>
            </a:r>
            <a:r>
              <a:rPr sz="1600" spc="-5" dirty="0">
                <a:latin typeface="Arial Narrow"/>
                <a:cs typeface="Arial Narrow"/>
              </a:rPr>
              <a:t>ая</a:t>
            </a:r>
            <a:r>
              <a:rPr sz="1600" spc="-5" dirty="0">
                <a:latin typeface="Arial"/>
                <a:cs typeface="Arial"/>
              </a:rPr>
              <a:t>ң</a:t>
            </a:r>
            <a:r>
              <a:rPr sz="1600" spc="-5" dirty="0">
                <a:latin typeface="Arial Narrow"/>
                <a:cs typeface="Arial Narrow"/>
              </a:rPr>
              <a:t>дап ж</a:t>
            </a:r>
            <a:r>
              <a:rPr sz="1600" spc="-5" dirty="0">
                <a:latin typeface="Arial"/>
                <a:cs typeface="Arial"/>
              </a:rPr>
              <a:t>ү</a:t>
            </a:r>
            <a:r>
              <a:rPr sz="1600" spc="-5" dirty="0">
                <a:latin typeface="Arial Narrow"/>
                <a:cs typeface="Arial Narrow"/>
              </a:rPr>
              <a:t>ре </a:t>
            </a:r>
            <a:r>
              <a:rPr sz="1600" spc="-10" dirty="0">
                <a:latin typeface="Arial Narrow"/>
                <a:cs typeface="Arial Narrow"/>
              </a:rPr>
              <a:t>берді. </a:t>
            </a:r>
            <a:r>
              <a:rPr sz="1600" spc="-5" dirty="0">
                <a:latin typeface="Arial Narrow"/>
                <a:cs typeface="Arial Narrow"/>
              </a:rPr>
              <a:t>Біраз </a:t>
            </a:r>
            <a:r>
              <a:rPr sz="1600" spc="-10" dirty="0">
                <a:latin typeface="Arial Narrow"/>
                <a:cs typeface="Arial Narrow"/>
              </a:rPr>
              <a:t>жер </a:t>
            </a:r>
            <a:r>
              <a:rPr sz="1600" spc="-5" dirty="0">
                <a:latin typeface="Arial"/>
                <a:cs typeface="Arial"/>
              </a:rPr>
              <a:t>ө</a:t>
            </a:r>
            <a:r>
              <a:rPr sz="1600" spc="-5" dirty="0">
                <a:latin typeface="Arial Narrow"/>
                <a:cs typeface="Arial Narrow"/>
              </a:rPr>
              <a:t>ткен со</a:t>
            </a:r>
            <a:r>
              <a:rPr sz="1600" spc="-5" dirty="0">
                <a:latin typeface="Arial"/>
                <a:cs typeface="Arial"/>
              </a:rPr>
              <a:t>ң</a:t>
            </a:r>
            <a:r>
              <a:rPr sz="1600" spc="-5" dirty="0">
                <a:latin typeface="Arial Narrow"/>
                <a:cs typeface="Arial Narrow"/>
              </a:rPr>
              <a:t>, </a:t>
            </a:r>
            <a:r>
              <a:rPr sz="1600" spc="-5" dirty="0">
                <a:latin typeface="Arial"/>
                <a:cs typeface="Arial"/>
              </a:rPr>
              <a:t>ә</a:t>
            </a:r>
            <a:r>
              <a:rPr sz="1600" spc="-5" dirty="0">
                <a:latin typeface="Arial Narrow"/>
                <a:cs typeface="Arial Narrow"/>
              </a:rPr>
              <a:t>кесіні</a:t>
            </a:r>
            <a:r>
              <a:rPr sz="1600" spc="-5" dirty="0">
                <a:latin typeface="Arial"/>
                <a:cs typeface="Arial"/>
              </a:rPr>
              <a:t>ң қ</a:t>
            </a:r>
            <a:r>
              <a:rPr sz="1600" spc="-5" dirty="0">
                <a:latin typeface="Arial Narrow"/>
                <a:cs typeface="Arial Narrow"/>
              </a:rPr>
              <a:t>олынан </a:t>
            </a:r>
            <a:r>
              <a:rPr sz="1600" spc="-10" dirty="0">
                <a:latin typeface="Arial Narrow"/>
                <a:cs typeface="Arial Narrow"/>
              </a:rPr>
              <a:t>бір </a:t>
            </a:r>
            <a:r>
              <a:rPr sz="1600" spc="-5" dirty="0">
                <a:latin typeface="Arial Narrow"/>
                <a:cs typeface="Arial Narrow"/>
              </a:rPr>
              <a:t> </a:t>
            </a:r>
            <a:r>
              <a:rPr sz="1600" spc="-10" dirty="0">
                <a:latin typeface="Arial Narrow"/>
                <a:cs typeface="Arial Narrow"/>
              </a:rPr>
              <a:t>шие</a:t>
            </a:r>
            <a:r>
              <a:rPr sz="1600" spc="-5" dirty="0">
                <a:latin typeface="Arial Narrow"/>
                <a:cs typeface="Arial Narrow"/>
              </a:rPr>
              <a:t> жерге</a:t>
            </a:r>
            <a:r>
              <a:rPr sz="1600" dirty="0">
                <a:latin typeface="Arial Narrow"/>
                <a:cs typeface="Arial Narrow"/>
              </a:rPr>
              <a:t> </a:t>
            </a:r>
            <a:r>
              <a:rPr sz="1600" spc="-5" dirty="0">
                <a:latin typeface="Arial Narrow"/>
                <a:cs typeface="Arial Narrow"/>
              </a:rPr>
              <a:t>т</a:t>
            </a:r>
            <a:r>
              <a:rPr sz="1600" spc="-5" dirty="0">
                <a:latin typeface="Arial"/>
                <a:cs typeface="Arial"/>
              </a:rPr>
              <a:t>ү</a:t>
            </a:r>
            <a:r>
              <a:rPr sz="1600" spc="-5" dirty="0">
                <a:latin typeface="Arial Narrow"/>
                <a:cs typeface="Arial Narrow"/>
              </a:rPr>
              <a:t>седі. Артында</a:t>
            </a:r>
            <a:r>
              <a:rPr sz="1600" dirty="0">
                <a:latin typeface="Arial Narrow"/>
                <a:cs typeface="Arial Narrow"/>
              </a:rPr>
              <a:t> </a:t>
            </a:r>
            <a:r>
              <a:rPr sz="1600" spc="-5" dirty="0">
                <a:latin typeface="Arial Narrow"/>
                <a:cs typeface="Arial Narrow"/>
              </a:rPr>
              <a:t>келе</a:t>
            </a:r>
            <a:r>
              <a:rPr sz="1600" dirty="0">
                <a:latin typeface="Arial Narrow"/>
                <a:cs typeface="Arial Narrow"/>
              </a:rPr>
              <a:t> </a:t>
            </a:r>
            <a:r>
              <a:rPr sz="1600" spc="-10" dirty="0">
                <a:latin typeface="Arial Narrow"/>
                <a:cs typeface="Arial Narrow"/>
              </a:rPr>
              <a:t>жат</a:t>
            </a:r>
            <a:r>
              <a:rPr sz="1600" spc="-10" dirty="0">
                <a:latin typeface="Arial"/>
                <a:cs typeface="Arial"/>
              </a:rPr>
              <a:t>қ</a:t>
            </a:r>
            <a:r>
              <a:rPr sz="1600" spc="-10" dirty="0">
                <a:latin typeface="Arial Narrow"/>
                <a:cs typeface="Arial Narrow"/>
              </a:rPr>
              <a:t>ан</a:t>
            </a:r>
            <a:r>
              <a:rPr sz="1600" spc="-5" dirty="0">
                <a:latin typeface="Arial Narrow"/>
                <a:cs typeface="Arial Narrow"/>
              </a:rPr>
              <a:t> бала</a:t>
            </a:r>
            <a:r>
              <a:rPr sz="1600" dirty="0">
                <a:latin typeface="Arial Narrow"/>
                <a:cs typeface="Arial Narrow"/>
              </a:rPr>
              <a:t> да</a:t>
            </a:r>
            <a:r>
              <a:rPr sz="1600" spc="5" dirty="0">
                <a:latin typeface="Arial Narrow"/>
                <a:cs typeface="Arial Narrow"/>
              </a:rPr>
              <a:t> </a:t>
            </a:r>
            <a:r>
              <a:rPr sz="1600" spc="-5" dirty="0">
                <a:latin typeface="Arial Narrow"/>
                <a:cs typeface="Arial Narrow"/>
              </a:rPr>
              <a:t>тым-а</a:t>
            </a:r>
            <a:r>
              <a:rPr sz="1600" spc="-5" dirty="0">
                <a:latin typeface="Arial"/>
                <a:cs typeface="Arial"/>
              </a:rPr>
              <a:t>қ қ</a:t>
            </a:r>
            <a:r>
              <a:rPr sz="1600" spc="-5" dirty="0">
                <a:latin typeface="Arial Narrow"/>
                <a:cs typeface="Arial Narrow"/>
              </a:rPr>
              <a:t>ызы</a:t>
            </a:r>
            <a:r>
              <a:rPr sz="1600" spc="-5" dirty="0">
                <a:latin typeface="Arial"/>
                <a:cs typeface="Arial"/>
              </a:rPr>
              <a:t>ғ</a:t>
            </a:r>
            <a:r>
              <a:rPr sz="1600" spc="-5" dirty="0">
                <a:latin typeface="Arial Narrow"/>
                <a:cs typeface="Arial Narrow"/>
              </a:rPr>
              <a:t>ып</a:t>
            </a:r>
            <a:r>
              <a:rPr sz="1600" spc="350" dirty="0">
                <a:latin typeface="Arial Narrow"/>
                <a:cs typeface="Arial Narrow"/>
              </a:rPr>
              <a:t> </a:t>
            </a:r>
            <a:r>
              <a:rPr sz="1600" spc="-5" dirty="0">
                <a:latin typeface="Arial Narrow"/>
                <a:cs typeface="Arial Narrow"/>
              </a:rPr>
              <a:t>келеді</a:t>
            </a:r>
            <a:r>
              <a:rPr sz="1600" spc="355" dirty="0">
                <a:latin typeface="Arial Narrow"/>
                <a:cs typeface="Arial Narrow"/>
              </a:rPr>
              <a:t> </a:t>
            </a:r>
            <a:r>
              <a:rPr sz="1600" spc="-10" dirty="0">
                <a:latin typeface="Arial Narrow"/>
                <a:cs typeface="Arial Narrow"/>
              </a:rPr>
              <a:t>екен, </a:t>
            </a:r>
            <a:r>
              <a:rPr sz="1600" spc="-5" dirty="0">
                <a:latin typeface="Arial Narrow"/>
                <a:cs typeface="Arial Narrow"/>
              </a:rPr>
              <a:t> жерге</a:t>
            </a:r>
            <a:r>
              <a:rPr sz="1600" spc="-25" dirty="0">
                <a:latin typeface="Arial Narrow"/>
                <a:cs typeface="Arial Narrow"/>
              </a:rPr>
              <a:t> </a:t>
            </a:r>
            <a:r>
              <a:rPr sz="1600" spc="-5" dirty="0">
                <a:latin typeface="Arial Narrow"/>
                <a:cs typeface="Arial Narrow"/>
              </a:rPr>
              <a:t>т</a:t>
            </a:r>
            <a:r>
              <a:rPr sz="1600" spc="-5" dirty="0">
                <a:latin typeface="Arial"/>
                <a:cs typeface="Arial"/>
              </a:rPr>
              <a:t>ү</a:t>
            </a:r>
            <a:r>
              <a:rPr sz="1600" spc="-5" dirty="0">
                <a:latin typeface="Arial Narrow"/>
                <a:cs typeface="Arial Narrow"/>
              </a:rPr>
              <a:t>скен</a:t>
            </a:r>
            <a:r>
              <a:rPr sz="1600" spc="-10" dirty="0">
                <a:latin typeface="Arial Narrow"/>
                <a:cs typeface="Arial Narrow"/>
              </a:rPr>
              <a:t> </a:t>
            </a:r>
            <a:r>
              <a:rPr sz="1600" spc="-5" dirty="0">
                <a:latin typeface="Arial Narrow"/>
                <a:cs typeface="Arial Narrow"/>
              </a:rPr>
              <a:t>шиені</a:t>
            </a:r>
            <a:r>
              <a:rPr sz="1600" spc="5" dirty="0">
                <a:latin typeface="Arial Narrow"/>
                <a:cs typeface="Arial Narrow"/>
              </a:rPr>
              <a:t> </a:t>
            </a:r>
            <a:r>
              <a:rPr sz="1600" spc="-5" dirty="0">
                <a:latin typeface="Arial Narrow"/>
                <a:cs typeface="Arial Narrow"/>
              </a:rPr>
              <a:t>жалма-жан</a:t>
            </a:r>
            <a:r>
              <a:rPr sz="1600" spc="-30" dirty="0">
                <a:latin typeface="Arial Narrow"/>
                <a:cs typeface="Arial Narrow"/>
              </a:rPr>
              <a:t> </a:t>
            </a:r>
            <a:r>
              <a:rPr sz="1600" spc="-5" dirty="0">
                <a:latin typeface="Arial Narrow"/>
                <a:cs typeface="Arial Narrow"/>
              </a:rPr>
              <a:t>жерден</a:t>
            </a:r>
            <a:r>
              <a:rPr sz="1600" spc="-15" dirty="0">
                <a:latin typeface="Arial Narrow"/>
                <a:cs typeface="Arial Narrow"/>
              </a:rPr>
              <a:t> </a:t>
            </a:r>
            <a:r>
              <a:rPr sz="1600" spc="-5" dirty="0">
                <a:latin typeface="Arial Narrow"/>
                <a:cs typeface="Arial Narrow"/>
              </a:rPr>
              <a:t>алып,</a:t>
            </a:r>
            <a:r>
              <a:rPr sz="1600" spc="-15" dirty="0">
                <a:latin typeface="Arial Narrow"/>
                <a:cs typeface="Arial Narrow"/>
              </a:rPr>
              <a:t> </a:t>
            </a:r>
            <a:r>
              <a:rPr sz="1600" spc="-5" dirty="0">
                <a:latin typeface="Arial Narrow"/>
                <a:cs typeface="Arial Narrow"/>
              </a:rPr>
              <a:t>аузына</a:t>
            </a:r>
            <a:r>
              <a:rPr sz="1600" dirty="0">
                <a:latin typeface="Arial Narrow"/>
                <a:cs typeface="Arial Narrow"/>
              </a:rPr>
              <a:t> </a:t>
            </a:r>
            <a:r>
              <a:rPr sz="1600" spc="-5" dirty="0">
                <a:latin typeface="Arial Narrow"/>
                <a:cs typeface="Arial Narrow"/>
              </a:rPr>
              <a:t>салды.</a:t>
            </a:r>
            <a:endParaRPr sz="1600">
              <a:latin typeface="Arial Narrow"/>
              <a:cs typeface="Arial Narrow"/>
            </a:endParaRPr>
          </a:p>
        </p:txBody>
      </p:sp>
      <p:sp>
        <p:nvSpPr>
          <p:cNvPr id="6" name="object 6"/>
          <p:cNvSpPr txBox="1"/>
          <p:nvPr/>
        </p:nvSpPr>
        <p:spPr>
          <a:xfrm>
            <a:off x="392684" y="5645607"/>
            <a:ext cx="30803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Narrow"/>
                <a:cs typeface="Arial Narrow"/>
              </a:rPr>
              <a:t>Е</a:t>
            </a:r>
            <a:r>
              <a:rPr sz="1600" spc="-5" dirty="0">
                <a:latin typeface="Arial"/>
                <a:cs typeface="Arial"/>
              </a:rPr>
              <a:t>ң</a:t>
            </a:r>
            <a:r>
              <a:rPr sz="1600" spc="-90" dirty="0">
                <a:latin typeface="Arial"/>
                <a:cs typeface="Arial"/>
              </a:rPr>
              <a:t> </a:t>
            </a:r>
            <a:r>
              <a:rPr sz="1600" spc="-5" dirty="0">
                <a:latin typeface="Arial Narrow"/>
                <a:cs typeface="Arial Narrow"/>
              </a:rPr>
              <a:t>со</a:t>
            </a:r>
            <a:r>
              <a:rPr sz="1600" spc="-5" dirty="0">
                <a:latin typeface="Arial"/>
                <a:cs typeface="Arial"/>
              </a:rPr>
              <a:t>ң</a:t>
            </a:r>
            <a:r>
              <a:rPr sz="1600" spc="-5" dirty="0">
                <a:latin typeface="Arial Narrow"/>
                <a:cs typeface="Arial Narrow"/>
              </a:rPr>
              <a:t>ында </a:t>
            </a:r>
            <a:r>
              <a:rPr sz="1600" spc="-5" dirty="0">
                <a:latin typeface="Arial"/>
                <a:cs typeface="Arial"/>
              </a:rPr>
              <a:t>ә</a:t>
            </a:r>
            <a:r>
              <a:rPr sz="1600" spc="-5" dirty="0">
                <a:latin typeface="Arial Narrow"/>
                <a:cs typeface="Arial Narrow"/>
              </a:rPr>
              <a:t>кесі</a:t>
            </a:r>
            <a:r>
              <a:rPr sz="1600" spc="-15" dirty="0">
                <a:latin typeface="Arial Narrow"/>
                <a:cs typeface="Arial Narrow"/>
              </a:rPr>
              <a:t> </a:t>
            </a:r>
            <a:r>
              <a:rPr sz="1600" spc="-5" dirty="0">
                <a:latin typeface="Arial Narrow"/>
                <a:cs typeface="Arial Narrow"/>
              </a:rPr>
              <a:t>то</a:t>
            </a:r>
            <a:r>
              <a:rPr sz="1600" spc="-5" dirty="0">
                <a:latin typeface="Arial"/>
                <a:cs typeface="Arial"/>
              </a:rPr>
              <a:t>қ</a:t>
            </a:r>
            <a:r>
              <a:rPr sz="1600" spc="-5" dirty="0">
                <a:latin typeface="Arial Narrow"/>
                <a:cs typeface="Arial Narrow"/>
              </a:rPr>
              <a:t>тап</a:t>
            </a:r>
            <a:r>
              <a:rPr sz="1600" spc="-10" dirty="0">
                <a:latin typeface="Arial Narrow"/>
                <a:cs typeface="Arial Narrow"/>
              </a:rPr>
              <a:t> </a:t>
            </a:r>
            <a:r>
              <a:rPr sz="1600" spc="-5" dirty="0">
                <a:latin typeface="Arial Narrow"/>
                <a:cs typeface="Arial Narrow"/>
              </a:rPr>
              <a:t>т</a:t>
            </a:r>
            <a:r>
              <a:rPr sz="1600" spc="-5" dirty="0">
                <a:latin typeface="Arial"/>
                <a:cs typeface="Arial"/>
              </a:rPr>
              <a:t>ұ</a:t>
            </a:r>
            <a:r>
              <a:rPr sz="1600" spc="-5" dirty="0">
                <a:latin typeface="Arial Narrow"/>
                <a:cs typeface="Arial Narrow"/>
              </a:rPr>
              <a:t>рып</a:t>
            </a:r>
            <a:r>
              <a:rPr sz="1600" spc="-10" dirty="0">
                <a:latin typeface="Arial Narrow"/>
                <a:cs typeface="Arial Narrow"/>
              </a:rPr>
              <a:t> </a:t>
            </a:r>
            <a:r>
              <a:rPr sz="1600" spc="-5" dirty="0">
                <a:latin typeface="Arial Narrow"/>
                <a:cs typeface="Arial Narrow"/>
              </a:rPr>
              <a:t>айтты:</a:t>
            </a:r>
            <a:endParaRPr sz="1600">
              <a:latin typeface="Arial Narrow"/>
              <a:cs typeface="Arial Narrow"/>
            </a:endParaRPr>
          </a:p>
        </p:txBody>
      </p:sp>
      <p:sp>
        <p:nvSpPr>
          <p:cNvPr id="7" name="object 7"/>
          <p:cNvSpPr txBox="1"/>
          <p:nvPr/>
        </p:nvSpPr>
        <p:spPr>
          <a:xfrm>
            <a:off x="392684" y="5889447"/>
            <a:ext cx="6603365" cy="756920"/>
          </a:xfrm>
          <a:prstGeom prst="rect">
            <a:avLst/>
          </a:prstGeom>
        </p:spPr>
        <p:txBody>
          <a:bodyPr vert="horz" wrap="square" lIns="0" tIns="12065" rIns="0" bIns="0" rtlCol="0">
            <a:spAutoFit/>
          </a:bodyPr>
          <a:lstStyle/>
          <a:p>
            <a:pPr marL="299085" marR="5080" indent="-287020" algn="just">
              <a:lnSpc>
                <a:spcPct val="100000"/>
              </a:lnSpc>
              <a:spcBef>
                <a:spcPts val="95"/>
              </a:spcBef>
            </a:pPr>
            <a:r>
              <a:rPr sz="1600" spc="-5" dirty="0">
                <a:latin typeface="Arial Narrow"/>
                <a:cs typeface="Arial Narrow"/>
              </a:rPr>
              <a:t>-</a:t>
            </a:r>
            <a:r>
              <a:rPr sz="1600" dirty="0">
                <a:latin typeface="Arial Narrow"/>
                <a:cs typeface="Arial Narrow"/>
              </a:rPr>
              <a:t> </a:t>
            </a:r>
            <a:r>
              <a:rPr sz="1600" spc="-5" dirty="0">
                <a:latin typeface="Arial Narrow"/>
                <a:cs typeface="Arial Narrow"/>
              </a:rPr>
              <a:t>К</a:t>
            </a:r>
            <a:r>
              <a:rPr sz="1600" spc="-5" dirty="0">
                <a:latin typeface="Arial"/>
                <a:cs typeface="Arial"/>
              </a:rPr>
              <a:t>ө</a:t>
            </a:r>
            <a:r>
              <a:rPr sz="1600" spc="-5" dirty="0">
                <a:latin typeface="Arial Narrow"/>
                <a:cs typeface="Arial Narrow"/>
              </a:rPr>
              <a:t>рді</a:t>
            </a:r>
            <a:r>
              <a:rPr sz="1600" spc="-5" dirty="0">
                <a:latin typeface="Arial"/>
                <a:cs typeface="Arial"/>
              </a:rPr>
              <a:t>ң </a:t>
            </a:r>
            <a:r>
              <a:rPr sz="1600" spc="-10" dirty="0">
                <a:latin typeface="Arial Narrow"/>
                <a:cs typeface="Arial Narrow"/>
              </a:rPr>
              <a:t>бе,</a:t>
            </a:r>
            <a:r>
              <a:rPr sz="1600" spc="-5" dirty="0">
                <a:latin typeface="Arial Narrow"/>
                <a:cs typeface="Arial Narrow"/>
              </a:rPr>
              <a:t> мана</a:t>
            </a:r>
            <a:r>
              <a:rPr sz="1600" dirty="0">
                <a:latin typeface="Arial Narrow"/>
                <a:cs typeface="Arial Narrow"/>
              </a:rPr>
              <a:t> </a:t>
            </a:r>
            <a:r>
              <a:rPr sz="1600" spc="-10" dirty="0">
                <a:latin typeface="Arial Narrow"/>
                <a:cs typeface="Arial Narrow"/>
              </a:rPr>
              <a:t>та</a:t>
            </a:r>
            <a:r>
              <a:rPr sz="1600" spc="-10" dirty="0">
                <a:latin typeface="Arial"/>
                <a:cs typeface="Arial"/>
              </a:rPr>
              <a:t>ғ</a:t>
            </a:r>
            <a:r>
              <a:rPr sz="1600" spc="-10" dirty="0">
                <a:latin typeface="Arial Narrow"/>
                <a:cs typeface="Arial Narrow"/>
              </a:rPr>
              <a:t>аны</a:t>
            </a:r>
            <a:r>
              <a:rPr sz="1600" spc="-5" dirty="0">
                <a:latin typeface="Arial Narrow"/>
                <a:cs typeface="Arial Narrow"/>
              </a:rPr>
              <a:t> жамансынып</a:t>
            </a:r>
            <a:r>
              <a:rPr sz="1600" dirty="0">
                <a:latin typeface="Arial Narrow"/>
                <a:cs typeface="Arial Narrow"/>
              </a:rPr>
              <a:t> </a:t>
            </a:r>
            <a:r>
              <a:rPr sz="1600" spc="-10" dirty="0">
                <a:latin typeface="Arial Narrow"/>
                <a:cs typeface="Arial Narrow"/>
              </a:rPr>
              <a:t>жерден</a:t>
            </a:r>
            <a:r>
              <a:rPr sz="1600" spc="340" dirty="0">
                <a:latin typeface="Arial Narrow"/>
                <a:cs typeface="Arial Narrow"/>
              </a:rPr>
              <a:t> </a:t>
            </a:r>
            <a:r>
              <a:rPr sz="1600" spc="-10" dirty="0">
                <a:latin typeface="Arial Narrow"/>
                <a:cs typeface="Arial Narrow"/>
              </a:rPr>
              <a:t>бір</a:t>
            </a:r>
            <a:r>
              <a:rPr sz="1600" spc="345" dirty="0">
                <a:latin typeface="Arial Narrow"/>
                <a:cs typeface="Arial Narrow"/>
              </a:rPr>
              <a:t> </a:t>
            </a:r>
            <a:r>
              <a:rPr sz="1600" spc="-10" dirty="0">
                <a:latin typeface="Arial"/>
                <a:cs typeface="Arial"/>
              </a:rPr>
              <a:t>ғ</a:t>
            </a:r>
            <a:r>
              <a:rPr sz="1600" spc="-10" dirty="0">
                <a:latin typeface="Arial Narrow"/>
                <a:cs typeface="Arial Narrow"/>
              </a:rPr>
              <a:t>ана</a:t>
            </a:r>
            <a:r>
              <a:rPr sz="1600" spc="345" dirty="0">
                <a:latin typeface="Arial Narrow"/>
                <a:cs typeface="Arial Narrow"/>
              </a:rPr>
              <a:t> </a:t>
            </a:r>
            <a:r>
              <a:rPr sz="1600" spc="-10" dirty="0">
                <a:latin typeface="Arial Narrow"/>
                <a:cs typeface="Arial Narrow"/>
              </a:rPr>
              <a:t>иіліп</a:t>
            </a:r>
            <a:r>
              <a:rPr sz="1600" spc="345" dirty="0">
                <a:latin typeface="Arial Narrow"/>
                <a:cs typeface="Arial Narrow"/>
              </a:rPr>
              <a:t> </a:t>
            </a:r>
            <a:r>
              <a:rPr sz="1600" spc="-5" dirty="0">
                <a:latin typeface="Arial Narrow"/>
                <a:cs typeface="Arial Narrow"/>
              </a:rPr>
              <a:t>к</a:t>
            </a:r>
            <a:r>
              <a:rPr sz="1600" spc="-5" dirty="0">
                <a:latin typeface="Arial"/>
                <a:cs typeface="Arial"/>
              </a:rPr>
              <a:t>ө</a:t>
            </a:r>
            <a:r>
              <a:rPr sz="1600" spc="-5" dirty="0">
                <a:latin typeface="Arial Narrow"/>
                <a:cs typeface="Arial Narrow"/>
              </a:rPr>
              <a:t>теріп</a:t>
            </a:r>
            <a:r>
              <a:rPr sz="1600" spc="355" dirty="0">
                <a:latin typeface="Arial Narrow"/>
                <a:cs typeface="Arial Narrow"/>
              </a:rPr>
              <a:t> </a:t>
            </a:r>
            <a:r>
              <a:rPr sz="1600" spc="-5" dirty="0">
                <a:latin typeface="Arial Narrow"/>
                <a:cs typeface="Arial Narrow"/>
              </a:rPr>
              <a:t>алу</a:t>
            </a:r>
            <a:r>
              <a:rPr sz="1600" spc="-5" dirty="0">
                <a:latin typeface="Arial"/>
                <a:cs typeface="Arial"/>
              </a:rPr>
              <a:t>ғ</a:t>
            </a:r>
            <a:r>
              <a:rPr sz="1600" spc="-5" dirty="0">
                <a:latin typeface="Arial Narrow"/>
                <a:cs typeface="Arial Narrow"/>
              </a:rPr>
              <a:t>а </a:t>
            </a:r>
            <a:r>
              <a:rPr sz="1600" dirty="0">
                <a:latin typeface="Arial Narrow"/>
                <a:cs typeface="Arial Narrow"/>
              </a:rPr>
              <a:t> </a:t>
            </a:r>
            <a:r>
              <a:rPr sz="1600" spc="-5" dirty="0">
                <a:latin typeface="Arial Narrow"/>
                <a:cs typeface="Arial Narrow"/>
              </a:rPr>
              <a:t>ерінді</a:t>
            </a:r>
            <a:r>
              <a:rPr sz="1600" spc="-5" dirty="0">
                <a:latin typeface="Arial"/>
                <a:cs typeface="Arial"/>
              </a:rPr>
              <a:t>ң</a:t>
            </a:r>
            <a:r>
              <a:rPr sz="1600" spc="-5" dirty="0">
                <a:latin typeface="Arial Narrow"/>
                <a:cs typeface="Arial Narrow"/>
              </a:rPr>
              <a:t>, енді </a:t>
            </a:r>
            <a:r>
              <a:rPr sz="1600" spc="-10" dirty="0">
                <a:latin typeface="Arial Narrow"/>
                <a:cs typeface="Arial Narrow"/>
              </a:rPr>
              <a:t>сол </a:t>
            </a:r>
            <a:r>
              <a:rPr sz="1600" spc="-5" dirty="0">
                <a:latin typeface="Arial Narrow"/>
                <a:cs typeface="Arial Narrow"/>
              </a:rPr>
              <a:t>та</a:t>
            </a:r>
            <a:r>
              <a:rPr sz="1600" spc="-5" dirty="0">
                <a:latin typeface="Arial"/>
                <a:cs typeface="Arial"/>
              </a:rPr>
              <a:t>ғ</a:t>
            </a:r>
            <a:r>
              <a:rPr sz="1600" spc="-5" dirty="0">
                <a:latin typeface="Arial Narrow"/>
                <a:cs typeface="Arial Narrow"/>
              </a:rPr>
              <a:t>а</a:t>
            </a:r>
            <a:r>
              <a:rPr sz="1600" spc="-5" dirty="0">
                <a:latin typeface="Arial"/>
                <a:cs typeface="Arial"/>
              </a:rPr>
              <a:t>ғ</a:t>
            </a:r>
            <a:r>
              <a:rPr sz="1600" spc="-5" dirty="0">
                <a:latin typeface="Arial Narrow"/>
                <a:cs typeface="Arial Narrow"/>
              </a:rPr>
              <a:t>а ал</a:t>
            </a:r>
            <a:r>
              <a:rPr sz="1600" spc="-5" dirty="0">
                <a:latin typeface="Arial"/>
                <a:cs typeface="Arial"/>
              </a:rPr>
              <a:t>ғ</a:t>
            </a:r>
            <a:r>
              <a:rPr sz="1600" spc="-5" dirty="0">
                <a:latin typeface="Arial Narrow"/>
                <a:cs typeface="Arial Narrow"/>
              </a:rPr>
              <a:t>ан </a:t>
            </a:r>
            <a:r>
              <a:rPr sz="1600" spc="-10" dirty="0">
                <a:latin typeface="Arial Narrow"/>
                <a:cs typeface="Arial Narrow"/>
              </a:rPr>
              <a:t>шиені</a:t>
            </a:r>
            <a:r>
              <a:rPr sz="1600" spc="-10" dirty="0">
                <a:latin typeface="Arial"/>
                <a:cs typeface="Arial"/>
              </a:rPr>
              <a:t>ң </a:t>
            </a:r>
            <a:r>
              <a:rPr sz="1600" spc="-10" dirty="0">
                <a:latin typeface="Arial Narrow"/>
                <a:cs typeface="Arial Narrow"/>
              </a:rPr>
              <a:t>жерге </a:t>
            </a:r>
            <a:r>
              <a:rPr sz="1600" spc="-5" dirty="0">
                <a:latin typeface="Arial Narrow"/>
                <a:cs typeface="Arial Narrow"/>
              </a:rPr>
              <a:t>т</a:t>
            </a:r>
            <a:r>
              <a:rPr sz="1600" spc="-5" dirty="0">
                <a:latin typeface="Arial"/>
                <a:cs typeface="Arial"/>
              </a:rPr>
              <a:t>ү</a:t>
            </a:r>
            <a:r>
              <a:rPr sz="1600" spc="-5" dirty="0">
                <a:latin typeface="Arial Narrow"/>
                <a:cs typeface="Arial Narrow"/>
              </a:rPr>
              <a:t>скенін </a:t>
            </a:r>
            <a:r>
              <a:rPr sz="1600" spc="-10" dirty="0">
                <a:latin typeface="Arial Narrow"/>
                <a:cs typeface="Arial Narrow"/>
              </a:rPr>
              <a:t>аламын </a:t>
            </a:r>
            <a:r>
              <a:rPr sz="1600" dirty="0">
                <a:latin typeface="Arial Narrow"/>
                <a:cs typeface="Arial Narrow"/>
              </a:rPr>
              <a:t>деп </a:t>
            </a:r>
            <a:r>
              <a:rPr sz="1600" spc="-10" dirty="0">
                <a:latin typeface="Arial Narrow"/>
                <a:cs typeface="Arial Narrow"/>
              </a:rPr>
              <a:t>бір </a:t>
            </a:r>
            <a:r>
              <a:rPr sz="1600" spc="-5" dirty="0">
                <a:latin typeface="Arial Narrow"/>
                <a:cs typeface="Arial Narrow"/>
              </a:rPr>
              <a:t>е</a:t>
            </a:r>
            <a:r>
              <a:rPr sz="1600" spc="-5" dirty="0">
                <a:latin typeface="Arial"/>
                <a:cs typeface="Arial"/>
              </a:rPr>
              <a:t>ң</a:t>
            </a:r>
            <a:r>
              <a:rPr sz="1600" spc="-5" dirty="0">
                <a:latin typeface="Arial Narrow"/>
                <a:cs typeface="Arial Narrow"/>
              </a:rPr>
              <a:t>кеюді</a:t>
            </a:r>
            <a:r>
              <a:rPr sz="1600" spc="-5" dirty="0">
                <a:latin typeface="Arial"/>
                <a:cs typeface="Arial"/>
              </a:rPr>
              <a:t>ң </a:t>
            </a:r>
            <a:r>
              <a:rPr sz="1600" dirty="0">
                <a:latin typeface="Arial"/>
                <a:cs typeface="Arial"/>
              </a:rPr>
              <a:t> </a:t>
            </a:r>
            <a:r>
              <a:rPr sz="1600" spc="-5" dirty="0">
                <a:latin typeface="Arial Narrow"/>
                <a:cs typeface="Arial Narrow"/>
              </a:rPr>
              <a:t>орнына он</a:t>
            </a:r>
            <a:r>
              <a:rPr sz="1600" spc="-10" dirty="0">
                <a:latin typeface="Arial Narrow"/>
                <a:cs typeface="Arial Narrow"/>
              </a:rPr>
              <a:t> </a:t>
            </a:r>
            <a:r>
              <a:rPr sz="1600" spc="-5" dirty="0">
                <a:latin typeface="Arial Narrow"/>
                <a:cs typeface="Arial Narrow"/>
              </a:rPr>
              <a:t>е</a:t>
            </a:r>
            <a:r>
              <a:rPr sz="1600" spc="-5" dirty="0">
                <a:latin typeface="Arial"/>
                <a:cs typeface="Arial"/>
              </a:rPr>
              <a:t>ң</a:t>
            </a:r>
            <a:r>
              <a:rPr sz="1600" spc="-5" dirty="0">
                <a:latin typeface="Arial Narrow"/>
                <a:cs typeface="Arial Narrow"/>
              </a:rPr>
              <a:t>кейді</a:t>
            </a:r>
            <a:r>
              <a:rPr sz="1600" spc="-5" dirty="0">
                <a:latin typeface="Arial"/>
                <a:cs typeface="Arial"/>
              </a:rPr>
              <a:t>ң</a:t>
            </a:r>
            <a:r>
              <a:rPr sz="1600" spc="-5" dirty="0">
                <a:latin typeface="Arial Narrow"/>
                <a:cs typeface="Arial Narrow"/>
              </a:rPr>
              <a:t>.</a:t>
            </a:r>
            <a:endParaRPr sz="1600">
              <a:latin typeface="Arial Narrow"/>
              <a:cs typeface="Arial Narrow"/>
            </a:endParaRPr>
          </a:p>
        </p:txBody>
      </p:sp>
      <p:grpSp>
        <p:nvGrpSpPr>
          <p:cNvPr id="8" name="object 8"/>
          <p:cNvGrpSpPr/>
          <p:nvPr/>
        </p:nvGrpSpPr>
        <p:grpSpPr>
          <a:xfrm>
            <a:off x="2638932" y="2129675"/>
            <a:ext cx="2355215" cy="3469004"/>
            <a:chOff x="2638932" y="2129675"/>
            <a:chExt cx="2355215" cy="3469004"/>
          </a:xfrm>
        </p:grpSpPr>
        <p:pic>
          <p:nvPicPr>
            <p:cNvPr id="9" name="object 9"/>
            <p:cNvPicPr/>
            <p:nvPr/>
          </p:nvPicPr>
          <p:blipFill>
            <a:blip r:embed="rId2" cstate="print"/>
            <a:stretch>
              <a:fillRect/>
            </a:stretch>
          </p:blipFill>
          <p:spPr>
            <a:xfrm>
              <a:off x="2638932" y="2129675"/>
              <a:ext cx="2109089" cy="1080122"/>
            </a:xfrm>
            <a:prstGeom prst="rect">
              <a:avLst/>
            </a:prstGeom>
          </p:spPr>
        </p:pic>
        <p:pic>
          <p:nvPicPr>
            <p:cNvPr id="10" name="object 10"/>
            <p:cNvPicPr/>
            <p:nvPr/>
          </p:nvPicPr>
          <p:blipFill>
            <a:blip r:embed="rId3" cstate="print"/>
            <a:stretch>
              <a:fillRect/>
            </a:stretch>
          </p:blipFill>
          <p:spPr>
            <a:xfrm>
              <a:off x="2885058" y="4541900"/>
              <a:ext cx="2109089" cy="1056246"/>
            </a:xfrm>
            <a:prstGeom prst="rect">
              <a:avLst/>
            </a:prstGeom>
          </p:spPr>
        </p:pic>
      </p:grpSp>
      <p:graphicFrame>
        <p:nvGraphicFramePr>
          <p:cNvPr id="17" name="Таблица 16">
            <a:extLst>
              <a:ext uri="{FF2B5EF4-FFF2-40B4-BE49-F238E27FC236}">
                <a16:creationId xmlns:a16="http://schemas.microsoft.com/office/drawing/2014/main" xmlns="" id="{0257B31E-6302-4F60-AC9E-E38E67E9364F}"/>
              </a:ext>
            </a:extLst>
          </p:cNvPr>
          <p:cNvGraphicFramePr>
            <a:graphicFrameLocks noGrp="1"/>
          </p:cNvGraphicFramePr>
          <p:nvPr/>
        </p:nvGraphicFramePr>
        <p:xfrm>
          <a:off x="7261122" y="3377954"/>
          <a:ext cx="4583892" cy="1463040"/>
        </p:xfrm>
        <a:graphic>
          <a:graphicData uri="http://schemas.openxmlformats.org/drawingml/2006/table">
            <a:tbl>
              <a:tblPr firstRow="1" firstCol="1" bandRow="1"/>
              <a:tblGrid>
                <a:gridCol w="2089507">
                  <a:extLst>
                    <a:ext uri="{9D8B030D-6E8A-4147-A177-3AD203B41FA5}">
                      <a16:colId xmlns:a16="http://schemas.microsoft.com/office/drawing/2014/main" xmlns="" val="2858111804"/>
                    </a:ext>
                  </a:extLst>
                </a:gridCol>
                <a:gridCol w="2494385">
                  <a:extLst>
                    <a:ext uri="{9D8B030D-6E8A-4147-A177-3AD203B41FA5}">
                      <a16:colId xmlns:a16="http://schemas.microsoft.com/office/drawing/2014/main" xmlns="" val="3707772329"/>
                    </a:ext>
                  </a:extLst>
                </a:gridCol>
              </a:tblGrid>
              <a:tr h="0">
                <a:tc>
                  <a:txBody>
                    <a:bodyPr/>
                    <a:lstStyle/>
                    <a:p>
                      <a:pPr algn="ctr"/>
                      <a:r>
                        <a:rPr lang="kk-KZ"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Тапсырма деңгейі </a:t>
                      </a:r>
                    </a:p>
                    <a:p>
                      <a:pPr algn="ctr"/>
                      <a:endParaRPr lang="x-non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8301882"/>
                  </a:ext>
                </a:extLst>
              </a:tr>
              <a:tr h="0">
                <a:tc>
                  <a:txBody>
                    <a:bodyPr/>
                    <a:lstStyle/>
                    <a:p>
                      <a:pPr algn="ctr"/>
                      <a:r>
                        <a:rPr lang="kk-KZ"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Мәтін түрі</a:t>
                      </a:r>
                    </a:p>
                    <a:p>
                      <a:pPr algn="ctr"/>
                      <a:endParaRPr lang="x-non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9981213"/>
                  </a:ext>
                </a:extLst>
              </a:tr>
              <a:tr h="0">
                <a:tc>
                  <a:txBody>
                    <a:bodyPr/>
                    <a:lstStyle/>
                    <a:p>
                      <a:pPr algn="ctr"/>
                      <a:r>
                        <a:rPr lang="kk-KZ"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Тапсырма түрі</a:t>
                      </a:r>
                    </a:p>
                    <a:p>
                      <a:pPr algn="ctr"/>
                      <a:endParaRPr lang="x-non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9131703"/>
                  </a:ext>
                </a:extLst>
              </a:tr>
              <a:tr h="0">
                <a:tc>
                  <a:txBody>
                    <a:bodyPr/>
                    <a:lstStyle/>
                    <a:p>
                      <a:pPr algn="ctr"/>
                      <a:r>
                        <a:rPr lang="kk-KZ"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Тапсырмада қамтылған оқу мақсаты</a:t>
                      </a:r>
                      <a:endParaRPr lang="x-non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95823"/>
                  </a:ext>
                </a:extLst>
              </a:tr>
            </a:tbl>
          </a:graphicData>
        </a:graphic>
      </p:graphicFrame>
      <p:sp>
        <p:nvSpPr>
          <p:cNvPr id="18" name="TextBox 17">
            <a:extLst>
              <a:ext uri="{FF2B5EF4-FFF2-40B4-BE49-F238E27FC236}">
                <a16:creationId xmlns:a16="http://schemas.microsoft.com/office/drawing/2014/main" xmlns="" id="{9894475E-BCB7-40C8-8026-427F8BE78810}"/>
              </a:ext>
            </a:extLst>
          </p:cNvPr>
          <p:cNvSpPr txBox="1"/>
          <p:nvPr/>
        </p:nvSpPr>
        <p:spPr>
          <a:xfrm>
            <a:off x="7261122" y="274068"/>
            <a:ext cx="4692346" cy="899221"/>
          </a:xfrm>
          <a:prstGeom prst="rect">
            <a:avLst/>
          </a:prstGeom>
          <a:noFill/>
        </p:spPr>
        <p:txBody>
          <a:bodyPr wrap="square">
            <a:spAutoFit/>
          </a:bodyPr>
          <a:lstStyle/>
          <a:p>
            <a:pPr algn="just">
              <a:lnSpc>
                <a:spcPct val="115000"/>
              </a:lnSpc>
              <a:spcAft>
                <a:spcPts val="1000"/>
              </a:spcAft>
            </a:pPr>
            <a:r>
              <a:rPr lang="kk-KZ" sz="1400" b="1" dirty="0">
                <a:effectLst/>
                <a:latin typeface="Arial" panose="020B0604020202020204" pitchFamily="34" charset="0"/>
                <a:ea typeface="Calibri" panose="020F0502020204030204" pitchFamily="34" charset="0"/>
                <a:cs typeface="Arial" panose="020B0604020202020204" pitchFamily="34" charset="0"/>
              </a:rPr>
              <a:t>Топтық жұмыс. </a:t>
            </a:r>
          </a:p>
          <a:p>
            <a:r>
              <a:rPr lang="kk-K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kk-KZ" sz="1400" dirty="0">
                <a:effectLst/>
                <a:latin typeface="Arial" panose="020B0604020202020204" pitchFamily="34" charset="0"/>
                <a:ea typeface="Times New Roman" panose="02020603050405020304" pitchFamily="18" charset="0"/>
                <a:cs typeface="Arial" panose="020B0604020202020204" pitchFamily="34" charset="0"/>
              </a:rPr>
              <a:t>PISA зерттеуі мәнмәтінінде берілген </a:t>
            </a:r>
            <a:r>
              <a:rPr lang="kk-KZ"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м</a:t>
            </a:r>
            <a:r>
              <a:rPr lang="kk-K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әтінді оқып шығып, 1-2 тапсырманы орындаңыздар.  </a:t>
            </a:r>
            <a:endParaRPr lang="x-none"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91F4FDE2-8D79-4E47-9775-E15AE5C79107}"/>
              </a:ext>
            </a:extLst>
          </p:cNvPr>
          <p:cNvSpPr txBox="1"/>
          <p:nvPr/>
        </p:nvSpPr>
        <p:spPr>
          <a:xfrm>
            <a:off x="7185736" y="1186115"/>
            <a:ext cx="4692346" cy="1887120"/>
          </a:xfrm>
          <a:prstGeom prst="rect">
            <a:avLst/>
          </a:prstGeom>
          <a:noFill/>
          <a:ln>
            <a:solidFill>
              <a:schemeClr val="accent4"/>
            </a:solidFill>
          </a:ln>
        </p:spPr>
        <p:txBody>
          <a:bodyPr wrap="square">
            <a:spAutoFit/>
          </a:bodyPr>
          <a:lstStyle/>
          <a:p>
            <a:pPr algn="just">
              <a:lnSpc>
                <a:spcPct val="115000"/>
              </a:lnSpc>
              <a:spcAft>
                <a:spcPts val="1000"/>
              </a:spcAft>
            </a:pPr>
            <a:r>
              <a:rPr lang="kk-KZ"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1-тапсырма. </a:t>
            </a:r>
            <a:r>
              <a:rPr lang="kk-KZ"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Мәтіннен суреттерді алып тастаған жағдайда, қандай мәліметтер айтылмай қалады? Ол мәліметтердің әңгіме мазмұны үшін маңызы қандай?</a:t>
            </a:r>
            <a:endParaRPr lang="x-none" sz="1200" dirty="0">
              <a:effectLst/>
              <a:latin typeface="Arial" panose="020B0604020202020204" pitchFamily="34" charset="0"/>
              <a:ea typeface="Calibri" panose="020F0502020204030204" pitchFamily="34" charset="0"/>
              <a:cs typeface="Arial" panose="020B0604020202020204" pitchFamily="34" charset="0"/>
            </a:endParaRPr>
          </a:p>
          <a:p>
            <a:pPr algn="just">
              <a:lnSpc>
                <a:spcPts val="1205"/>
              </a:lnSpc>
              <a:spcBef>
                <a:spcPts val="800"/>
              </a:spcBef>
            </a:pPr>
            <a:r>
              <a:rPr lang="kk-KZ"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2-тапсырма. </a:t>
            </a:r>
            <a:r>
              <a:rPr lang="kk-KZ"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Берілген тұжырымға қатысты өз көзқарастарыңызды білдіріп, ойыңды дамытып жазыңыздар. </a:t>
            </a:r>
            <a:endParaRPr lang="x-none"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kk-KZ"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Мұнан былай есінде болсын: аз жұмысты қиынсынсаң – көп жұмысқа тап боласың, азға қанағат ете білмесең – көптен құр боласың, - деді.</a:t>
            </a:r>
            <a:endParaRPr lang="x-none"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55F4060D-9360-41DA-AB94-0D029D75D6F4}"/>
              </a:ext>
            </a:extLst>
          </p:cNvPr>
          <p:cNvSpPr txBox="1"/>
          <p:nvPr/>
        </p:nvSpPr>
        <p:spPr>
          <a:xfrm>
            <a:off x="7516793" y="3083512"/>
            <a:ext cx="3451007" cy="246221"/>
          </a:xfrm>
          <a:prstGeom prst="rect">
            <a:avLst/>
          </a:prstGeom>
          <a:noFill/>
        </p:spPr>
        <p:txBody>
          <a:bodyPr wrap="square">
            <a:spAutoFit/>
          </a:bodyPr>
          <a:lstStyle/>
          <a:p>
            <a:pPr>
              <a:lnSpc>
                <a:spcPts val="1205"/>
              </a:lnSpc>
              <a:spcBef>
                <a:spcPts val="500"/>
              </a:spcBef>
            </a:pPr>
            <a:r>
              <a:rPr lang="kk-KZ" sz="1200" dirty="0">
                <a:latin typeface="Arial" panose="020B0604020202020204" pitchFamily="34" charset="0"/>
                <a:ea typeface="Times New Roman" panose="02020603050405020304" pitchFamily="18" charset="0"/>
                <a:cs typeface="Arial" panose="020B0604020202020204" pitchFamily="34" charset="0"/>
              </a:rPr>
              <a:t>2. К</a:t>
            </a:r>
            <a:r>
              <a:rPr lang="kk-KZ" sz="1200" dirty="0">
                <a:effectLst/>
                <a:latin typeface="Arial" panose="020B0604020202020204" pitchFamily="34" charset="0"/>
                <a:ea typeface="Times New Roman" panose="02020603050405020304" pitchFamily="18" charset="0"/>
                <a:cs typeface="Arial" panose="020B0604020202020204" pitchFamily="34" charset="0"/>
              </a:rPr>
              <a:t>естені толтырыңыздар.</a:t>
            </a:r>
            <a:endParaRPr lang="x-none"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2932F5ED-6023-4827-8684-3F07C9BECB5F}"/>
              </a:ext>
            </a:extLst>
          </p:cNvPr>
          <p:cNvSpPr txBox="1"/>
          <p:nvPr/>
        </p:nvSpPr>
        <p:spPr>
          <a:xfrm>
            <a:off x="7516793" y="5241618"/>
            <a:ext cx="3883742" cy="1077218"/>
          </a:xfrm>
          <a:prstGeom prst="rect">
            <a:avLst/>
          </a:prstGeom>
          <a:solidFill>
            <a:schemeClr val="accent2">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k-KZ"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dirty="0">
                <a:latin typeface="Arial" panose="020B0604020202020204" pitchFamily="34" charset="0"/>
                <a:ea typeface="Calibri" panose="020F0502020204030204" pitchFamily="34" charset="0"/>
                <a:cs typeface="Arial" panose="020B0604020202020204" pitchFamily="34" charset="0"/>
              </a:rPr>
              <a:t>ЖҰМЫС ДӘПТЕРІ. 6</a:t>
            </a:r>
            <a:r>
              <a:rPr lang="kk-KZ" sz="1600" dirty="0">
                <a:effectLst/>
                <a:latin typeface="Arial" panose="020B0604020202020204" pitchFamily="34" charset="0"/>
                <a:ea typeface="Calibri" panose="020F0502020204030204" pitchFamily="34" charset="0"/>
                <a:cs typeface="Arial" panose="020B0604020202020204" pitchFamily="34" charset="0"/>
              </a:rPr>
              <a:t>-КҮН. </a:t>
            </a:r>
          </a:p>
          <a:p>
            <a:pPr algn="ctr"/>
            <a:r>
              <a:rPr lang="kk-KZ" sz="1600" dirty="0">
                <a:effectLst/>
                <a:latin typeface="Arial" panose="020B0604020202020204" pitchFamily="34" charset="0"/>
                <a:ea typeface="Calibri" panose="020F0502020204030204" pitchFamily="34" charset="0"/>
                <a:cs typeface="Arial" panose="020B0604020202020204" pitchFamily="34" charset="0"/>
              </a:rPr>
              <a:t>4-ТАПСЫРМА.</a:t>
            </a:r>
          </a:p>
          <a:p>
            <a:endParaRPr lang="ru-RU" sz="16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E85BD02E-2E04-4229-A489-B44F8898E152}"/>
              </a:ext>
            </a:extLst>
          </p:cNvPr>
          <p:cNvSpPr>
            <a:spLocks noGrp="1"/>
          </p:cNvSpPr>
          <p:nvPr>
            <p:ph type="sldNum" sz="quarter" idx="12"/>
          </p:nvPr>
        </p:nvSpPr>
        <p:spPr/>
        <p:txBody>
          <a:bodyPr/>
          <a:lstStyle/>
          <a:p>
            <a:fld id="{5DEC4DEA-AA9B-43B9-9F69-C643F895B97B}" type="slidenum">
              <a:rPr lang="ru-RU" smtClean="0"/>
              <a:pPr/>
              <a:t>21</a:t>
            </a:fld>
            <a:endParaRPr lang="ru-RU"/>
          </a:p>
        </p:txBody>
      </p:sp>
      <p:sp>
        <p:nvSpPr>
          <p:cNvPr id="4" name="TextBox 3">
            <a:extLst>
              <a:ext uri="{FF2B5EF4-FFF2-40B4-BE49-F238E27FC236}">
                <a16:creationId xmlns:a16="http://schemas.microsoft.com/office/drawing/2014/main" xmlns="" id="{8E2AFA1B-237F-4102-975A-E67B5613788E}"/>
              </a:ext>
            </a:extLst>
          </p:cNvPr>
          <p:cNvSpPr txBox="1"/>
          <p:nvPr/>
        </p:nvSpPr>
        <p:spPr>
          <a:xfrm>
            <a:off x="1071717" y="136525"/>
            <a:ext cx="10559845" cy="640688"/>
          </a:xfrm>
          <a:prstGeom prst="rect">
            <a:avLst/>
          </a:prstGeom>
          <a:noFill/>
        </p:spPr>
        <p:txBody>
          <a:bodyPr wrap="square">
            <a:spAutoFit/>
          </a:bodyPr>
          <a:lstStyle/>
          <a:p>
            <a:pPr algn="just">
              <a:lnSpc>
                <a:spcPct val="115000"/>
              </a:lnSpc>
              <a:spcAft>
                <a:spcPts val="1000"/>
              </a:spcAft>
            </a:pPr>
            <a:r>
              <a:rPr lang="kk-KZ" sz="1600" b="1" dirty="0">
                <a:effectLst/>
                <a:latin typeface="Times New Roman" panose="02020603050405020304" pitchFamily="18" charset="0"/>
                <a:ea typeface="Times New Roman" panose="02020603050405020304" pitchFamily="18" charset="0"/>
                <a:cs typeface="Times New Roman" panose="02020603050405020304" pitchFamily="18" charset="0"/>
              </a:rPr>
              <a:t>Топтық тапсырма. </a:t>
            </a:r>
            <a:r>
              <a:rPr lang="kk-KZ" sz="1600" b="1" u="sng" dirty="0">
                <a:effectLst/>
                <a:latin typeface="Times New Roman" panose="02020603050405020304" pitchFamily="18" charset="0"/>
                <a:ea typeface="Times New Roman" panose="02020603050405020304" pitchFamily="18" charset="0"/>
                <a:cs typeface="Times New Roman" panose="02020603050405020304" pitchFamily="18" charset="0"/>
              </a:rPr>
              <a:t>5.1-ресурста</a:t>
            </a: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 берілген PISA зерттеуіндегі оқу сауаттылығының жетістік деңгейлеріне сәйкес тапсырма үлгілерімен мұқият танысып шығып, кестені толтырыңыз.</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xmlns="" id="{48F84736-8F04-4D06-8602-DD9DE112FAE0}"/>
              </a:ext>
            </a:extLst>
          </p:cNvPr>
          <p:cNvGraphicFramePr>
            <a:graphicFrameLocks noGrp="1"/>
          </p:cNvGraphicFramePr>
          <p:nvPr/>
        </p:nvGraphicFramePr>
        <p:xfrm>
          <a:off x="560438" y="777213"/>
          <a:ext cx="10903974" cy="4415860"/>
        </p:xfrm>
        <a:graphic>
          <a:graphicData uri="http://schemas.openxmlformats.org/drawingml/2006/table">
            <a:tbl>
              <a:tblPr firstRow="1" firstCol="1" bandRow="1"/>
              <a:tblGrid>
                <a:gridCol w="4601498">
                  <a:extLst>
                    <a:ext uri="{9D8B030D-6E8A-4147-A177-3AD203B41FA5}">
                      <a16:colId xmlns:a16="http://schemas.microsoft.com/office/drawing/2014/main" xmlns="" val="3794388075"/>
                    </a:ext>
                  </a:extLst>
                </a:gridCol>
                <a:gridCol w="1288026">
                  <a:extLst>
                    <a:ext uri="{9D8B030D-6E8A-4147-A177-3AD203B41FA5}">
                      <a16:colId xmlns:a16="http://schemas.microsoft.com/office/drawing/2014/main" xmlns="" val="3580484580"/>
                    </a:ext>
                  </a:extLst>
                </a:gridCol>
                <a:gridCol w="5014450">
                  <a:extLst>
                    <a:ext uri="{9D8B030D-6E8A-4147-A177-3AD203B41FA5}">
                      <a16:colId xmlns:a16="http://schemas.microsoft.com/office/drawing/2014/main" xmlns="" val="4108230064"/>
                    </a:ext>
                  </a:extLst>
                </a:gridCol>
              </a:tblGrid>
              <a:tr h="776465">
                <a:tc>
                  <a:txBody>
                    <a:bodyPr/>
                    <a:lstStyle/>
                    <a:p>
                      <a:pPr algn="ctr">
                        <a:lnSpc>
                          <a:spcPct val="115000"/>
                        </a:lnSpc>
                        <a:spcAft>
                          <a:spcPts val="1000"/>
                        </a:spcAft>
                      </a:pPr>
                      <a:r>
                        <a:rPr lang="kk-KZ" sz="1600" b="1" dirty="0">
                          <a:effectLst/>
                          <a:latin typeface="Arial" panose="020B0604020202020204" pitchFamily="34" charset="0"/>
                          <a:ea typeface="Calibri" panose="020F0502020204030204" pitchFamily="34" charset="0"/>
                          <a:cs typeface="Arial" panose="020B0604020202020204" pitchFamily="34" charset="0"/>
                        </a:rPr>
                        <a:t>Тапсырма түрлері</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kk-KZ" sz="1600" b="1"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600" b="1">
                          <a:effectLst/>
                          <a:latin typeface="Arial" panose="020B0604020202020204" pitchFamily="34" charset="0"/>
                          <a:ea typeface="Calibri" panose="020F0502020204030204" pitchFamily="34" charset="0"/>
                          <a:cs typeface="Arial" panose="020B0604020202020204" pitchFamily="34" charset="0"/>
                        </a:rPr>
                        <a:t>Мәтін</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600" b="1">
                          <a:effectLst/>
                          <a:latin typeface="Arial" panose="020B0604020202020204" pitchFamily="34" charset="0"/>
                          <a:ea typeface="Calibri" panose="020F0502020204030204" pitchFamily="34" charset="0"/>
                          <a:cs typeface="Arial" panose="020B0604020202020204" pitchFamily="34" charset="0"/>
                        </a:rPr>
                        <a:t>Тапсырманы оқу бағдарламасындағы қандай оқу мақсаттарын жүзеге асыруда қолдануға болады?</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3772798"/>
                  </a:ext>
                </a:extLst>
              </a:tr>
              <a:tr h="306785">
                <a:tc rowSpan="2">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Мәтін мазмұнына жалпы шолу жасау және тұтас мағынаны түсіну</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1-мәтін</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1000"/>
                        </a:spcAft>
                      </a:pP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276624330"/>
                  </a:ext>
                </a:extLst>
              </a:tr>
              <a:tr h="361942">
                <a:tc vMerge="1">
                  <a:txBody>
                    <a:bodyPr/>
                    <a:lstStyle/>
                    <a:p>
                      <a:endParaRPr lang="ru-RU"/>
                    </a:p>
                  </a:txBody>
                  <a:tcPr/>
                </a:tc>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2-мәтін</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191994673"/>
                  </a:ext>
                </a:extLst>
              </a:tr>
              <a:tr h="359759">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Мәтіннен ақпарат іздеу</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3-мәтін</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1000"/>
                        </a:spcAft>
                      </a:pP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53778395"/>
                  </a:ext>
                </a:extLst>
              </a:tr>
              <a:tr h="243701">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Мәтінді интерпретациялау</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4-мәтін</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109928175"/>
                  </a:ext>
                </a:extLst>
              </a:tr>
              <a:tr h="329214">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Мәтін мазмұнына рефлексия жасау</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10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a:effectLst/>
                          <a:latin typeface="Arial" panose="020B0604020202020204" pitchFamily="34" charset="0"/>
                          <a:ea typeface="Calibri" panose="020F0502020204030204" pitchFamily="34" charset="0"/>
                          <a:cs typeface="Arial" panose="020B0604020202020204" pitchFamily="34" charset="0"/>
                        </a:rPr>
                        <a:t>5-мәтін</a:t>
                      </a: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15000"/>
                        </a:lnSpc>
                        <a:spcAft>
                          <a:spcPts val="1000"/>
                        </a:spcAft>
                      </a:pP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4290596998"/>
                  </a:ext>
                </a:extLst>
              </a:tr>
              <a:tr h="392009">
                <a:tc rowSpan="2">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Мәтін формасына рефлексия жасау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6-мәтін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15000"/>
                        </a:lnSpc>
                        <a:spcAft>
                          <a:spcPts val="1000"/>
                        </a:spcAft>
                      </a:pP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27686462"/>
                  </a:ext>
                </a:extLst>
              </a:tr>
              <a:tr h="293396">
                <a:tc vMerge="1">
                  <a:txBody>
                    <a:bodyPr/>
                    <a:lstStyle/>
                    <a:p>
                      <a:endParaRPr lang="ru-RU"/>
                    </a:p>
                  </a:txBody>
                  <a:tcPr/>
                </a:tc>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7-мәтін</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276120172"/>
                  </a:ext>
                </a:extLst>
              </a:tr>
              <a:tr h="510083">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Визуализация тәсілдері: электронды ортада жұмыс жасау</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a:effectLst/>
                          <a:latin typeface="Arial" panose="020B0604020202020204" pitchFamily="34" charset="0"/>
                          <a:ea typeface="Calibri" panose="020F0502020204030204" pitchFamily="34" charset="0"/>
                          <a:cs typeface="Arial" panose="020B0604020202020204" pitchFamily="34" charset="0"/>
                        </a:rPr>
                        <a:t>8-мәтін</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1000"/>
                        </a:spcAft>
                      </a:pP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49716401"/>
                  </a:ext>
                </a:extLst>
              </a:tr>
              <a:tr h="630727">
                <a:tc>
                  <a:txBody>
                    <a:bodyPr/>
                    <a:lstStyle/>
                    <a:p>
                      <a:pPr algn="ctr">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Проблемалық жағдаятты шешу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en-GB" sz="1600" dirty="0">
                          <a:effectLst/>
                          <a:latin typeface="Arial" panose="020B0604020202020204" pitchFamily="34" charset="0"/>
                          <a:ea typeface="Calibri" panose="020F0502020204030204" pitchFamily="34" charset="0"/>
                          <a:cs typeface="Arial" panose="020B0604020202020204" pitchFamily="34" charset="0"/>
                        </a:rPr>
                        <a:t> 9-мәтін</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33091" marR="33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206254367"/>
                  </a:ext>
                </a:extLst>
              </a:tr>
            </a:tbl>
          </a:graphicData>
        </a:graphic>
      </p:graphicFrame>
      <p:sp>
        <p:nvSpPr>
          <p:cNvPr id="6" name="Прямоугольник 5">
            <a:extLst>
              <a:ext uri="{FF2B5EF4-FFF2-40B4-BE49-F238E27FC236}">
                <a16:creationId xmlns:a16="http://schemas.microsoft.com/office/drawing/2014/main" xmlns="" id="{AABE9E48-84DA-4906-9280-7D2334CCD2EF}"/>
              </a:ext>
            </a:extLst>
          </p:cNvPr>
          <p:cNvSpPr/>
          <p:nvPr/>
        </p:nvSpPr>
        <p:spPr>
          <a:xfrm>
            <a:off x="1681316" y="5236417"/>
            <a:ext cx="688258" cy="36933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xmlns="" id="{E27366E3-35FB-4E6E-AE42-2BEF1120C3F4}"/>
              </a:ext>
            </a:extLst>
          </p:cNvPr>
          <p:cNvSpPr txBox="1"/>
          <p:nvPr/>
        </p:nvSpPr>
        <p:spPr>
          <a:xfrm>
            <a:off x="786580" y="5236417"/>
            <a:ext cx="894736" cy="369332"/>
          </a:xfrm>
          <a:prstGeom prst="rect">
            <a:avLst/>
          </a:prstGeom>
          <a:noFill/>
        </p:spPr>
        <p:txBody>
          <a:bodyPr wrap="square" rtlCol="0">
            <a:spAutoFit/>
          </a:bodyPr>
          <a:lstStyle/>
          <a:p>
            <a:r>
              <a:rPr lang="kk-KZ" dirty="0">
                <a:latin typeface="Arial" panose="020B0604020202020204" pitchFamily="34" charset="0"/>
                <a:cs typeface="Arial" panose="020B0604020202020204" pitchFamily="34" charset="0"/>
              </a:rPr>
              <a:t>1-топ:</a:t>
            </a:r>
            <a:endParaRPr lang="ru-RU"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xmlns="" id="{EF779684-D925-4FE4-9B65-97D5127C4D3C}"/>
              </a:ext>
            </a:extLst>
          </p:cNvPr>
          <p:cNvSpPr/>
          <p:nvPr/>
        </p:nvSpPr>
        <p:spPr>
          <a:xfrm>
            <a:off x="1681316" y="5747764"/>
            <a:ext cx="688258" cy="369332"/>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xmlns="" id="{40A4A301-03EC-4F00-82D3-BBFFA834190D}"/>
              </a:ext>
            </a:extLst>
          </p:cNvPr>
          <p:cNvSpPr/>
          <p:nvPr/>
        </p:nvSpPr>
        <p:spPr>
          <a:xfrm>
            <a:off x="3878826" y="5236417"/>
            <a:ext cx="688258" cy="369332"/>
          </a:xfrm>
          <a:prstGeom prst="rect">
            <a:avLst/>
          </a:prstGeom>
          <a:solidFill>
            <a:schemeClr val="accent3">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xmlns="" id="{12D0208C-D15E-41F1-AE40-F062D1541DD2}"/>
              </a:ext>
            </a:extLst>
          </p:cNvPr>
          <p:cNvSpPr/>
          <p:nvPr/>
        </p:nvSpPr>
        <p:spPr>
          <a:xfrm>
            <a:off x="3878826" y="5761175"/>
            <a:ext cx="688258" cy="369332"/>
          </a:xfrm>
          <a:prstGeom prst="rect">
            <a:avLst/>
          </a:prstGeom>
          <a:solidFill>
            <a:schemeClr val="accent6">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xmlns="" id="{B9F07A7F-B00A-41E9-8F88-A76663B75700}"/>
              </a:ext>
            </a:extLst>
          </p:cNvPr>
          <p:cNvSpPr txBox="1"/>
          <p:nvPr/>
        </p:nvSpPr>
        <p:spPr>
          <a:xfrm>
            <a:off x="786580" y="5761175"/>
            <a:ext cx="810478" cy="369332"/>
          </a:xfrm>
          <a:prstGeom prst="rect">
            <a:avLst/>
          </a:prstGeom>
          <a:noFill/>
        </p:spPr>
        <p:txBody>
          <a:bodyPr wrap="none" rtlCol="0">
            <a:spAutoFit/>
          </a:bodyPr>
          <a:lstStyle/>
          <a:p>
            <a:r>
              <a:rPr lang="kk-KZ" dirty="0">
                <a:latin typeface="Arial" panose="020B0604020202020204" pitchFamily="34" charset="0"/>
                <a:cs typeface="Arial" panose="020B0604020202020204" pitchFamily="34" charset="0"/>
              </a:rPr>
              <a:t>2-топ:</a:t>
            </a:r>
            <a:endParaRPr lang="ru-RU"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B2859BBE-FE51-4C5E-A168-77E048205E27}"/>
              </a:ext>
            </a:extLst>
          </p:cNvPr>
          <p:cNvSpPr txBox="1"/>
          <p:nvPr/>
        </p:nvSpPr>
        <p:spPr>
          <a:xfrm>
            <a:off x="3028851" y="5229449"/>
            <a:ext cx="810478" cy="369332"/>
          </a:xfrm>
          <a:prstGeom prst="rect">
            <a:avLst/>
          </a:prstGeom>
          <a:noFill/>
        </p:spPr>
        <p:txBody>
          <a:bodyPr wrap="none" rtlCol="0">
            <a:spAutoFit/>
          </a:bodyPr>
          <a:lstStyle/>
          <a:p>
            <a:r>
              <a:rPr lang="kk-KZ" dirty="0">
                <a:latin typeface="Arial" panose="020B0604020202020204" pitchFamily="34" charset="0"/>
                <a:cs typeface="Arial" panose="020B0604020202020204" pitchFamily="34" charset="0"/>
              </a:rPr>
              <a:t>3-топ:</a:t>
            </a:r>
            <a:endParaRPr lang="ru-RU"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C681BAA4-C9BC-4495-892C-1EC215F43A5A}"/>
              </a:ext>
            </a:extLst>
          </p:cNvPr>
          <p:cNvSpPr txBox="1"/>
          <p:nvPr/>
        </p:nvSpPr>
        <p:spPr>
          <a:xfrm>
            <a:off x="3028851" y="5747764"/>
            <a:ext cx="810478" cy="369332"/>
          </a:xfrm>
          <a:prstGeom prst="rect">
            <a:avLst/>
          </a:prstGeom>
          <a:noFill/>
        </p:spPr>
        <p:txBody>
          <a:bodyPr wrap="none" rtlCol="0">
            <a:spAutoFit/>
          </a:bodyPr>
          <a:lstStyle/>
          <a:p>
            <a:r>
              <a:rPr lang="kk-KZ" dirty="0">
                <a:latin typeface="Arial" panose="020B0604020202020204" pitchFamily="34" charset="0"/>
                <a:cs typeface="Arial" panose="020B0604020202020204" pitchFamily="34" charset="0"/>
              </a:rPr>
              <a:t>4-топ:</a:t>
            </a:r>
            <a:endParaRPr lang="ru-RU"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367A18DD-51EB-444F-95A5-C7230D98BFDB}"/>
              </a:ext>
            </a:extLst>
          </p:cNvPr>
          <p:cNvSpPr txBox="1"/>
          <p:nvPr/>
        </p:nvSpPr>
        <p:spPr>
          <a:xfrm>
            <a:off x="7128484" y="5393821"/>
            <a:ext cx="3883742" cy="1077218"/>
          </a:xfrm>
          <a:prstGeom prst="rect">
            <a:avLst/>
          </a:prstGeom>
          <a:solidFill>
            <a:schemeClr val="accent2">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k-KZ"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dirty="0">
                <a:latin typeface="Arial" panose="020B0604020202020204" pitchFamily="34" charset="0"/>
                <a:ea typeface="Calibri" panose="020F0502020204030204" pitchFamily="34" charset="0"/>
                <a:cs typeface="Arial" panose="020B0604020202020204" pitchFamily="34" charset="0"/>
              </a:rPr>
              <a:t>ЖҰМЫС ДӘПТЕРІ. 6</a:t>
            </a:r>
            <a:r>
              <a:rPr lang="kk-KZ" sz="1600" dirty="0">
                <a:effectLst/>
                <a:latin typeface="Arial" panose="020B0604020202020204" pitchFamily="34" charset="0"/>
                <a:ea typeface="Calibri" panose="020F0502020204030204" pitchFamily="34" charset="0"/>
                <a:cs typeface="Arial" panose="020B0604020202020204" pitchFamily="34" charset="0"/>
              </a:rPr>
              <a:t>-КҮН. </a:t>
            </a:r>
          </a:p>
          <a:p>
            <a:pPr algn="ctr"/>
            <a:r>
              <a:rPr lang="kk-KZ" sz="1600" dirty="0">
                <a:latin typeface="Arial" panose="020B0604020202020204" pitchFamily="34" charset="0"/>
                <a:ea typeface="Calibri" panose="020F0502020204030204" pitchFamily="34" charset="0"/>
                <a:cs typeface="Arial" panose="020B0604020202020204" pitchFamily="34" charset="0"/>
              </a:rPr>
              <a:t>3</a:t>
            </a:r>
            <a:r>
              <a:rPr lang="kk-KZ" sz="1600" dirty="0">
                <a:effectLst/>
                <a:latin typeface="Arial" panose="020B0604020202020204" pitchFamily="34" charset="0"/>
                <a:ea typeface="Calibri" panose="020F0502020204030204" pitchFamily="34" charset="0"/>
                <a:cs typeface="Arial" panose="020B0604020202020204" pitchFamily="34" charset="0"/>
              </a:rPr>
              <a:t>-ТАПСЫРМА.</a:t>
            </a: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68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рошечные люди, читающие и пишущие стихи или стихотворения, изолировали плоскую векторную иллюстрацию. герои мультфильмов, стоящие или сидящие возле открытой книги, чернил и перьев. концепция развлечений и литературы Бесплатные векторы">
            <a:extLst>
              <a:ext uri="{FF2B5EF4-FFF2-40B4-BE49-F238E27FC236}">
                <a16:creationId xmlns:a16="http://schemas.microsoft.com/office/drawing/2014/main" xmlns="" id="{77FF0E65-C4ED-44AB-BFEE-8F40B3341F6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804672" y="1032055"/>
            <a:ext cx="3026664" cy="2012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Молодые крошечные аналитики готовят ежемесячный отчет. календарь, диаграмма, стрелка плоская векторная иллюстрация. статистика и цифровые технологии Бесплатные векторы">
            <a:extLst>
              <a:ext uri="{FF2B5EF4-FFF2-40B4-BE49-F238E27FC236}">
                <a16:creationId xmlns:a16="http://schemas.microsoft.com/office/drawing/2014/main" xmlns="" id="{5055743D-564D-4BEF-9F49-D5B4F92823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804672" y="3674179"/>
            <a:ext cx="3026663" cy="20127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xmlns="" id="{9E5BC62A-3765-4A52-A89C-39F848515690}"/>
              </a:ext>
            </a:extLst>
          </p:cNvPr>
          <p:cNvSpPr>
            <a:spLocks noGrp="1"/>
          </p:cNvSpPr>
          <p:nvPr>
            <p:ph type="sldNum" sz="quarter" idx="12"/>
          </p:nvPr>
        </p:nvSpPr>
        <p:spPr>
          <a:xfrm>
            <a:off x="461772" y="6355080"/>
            <a:ext cx="685800" cy="365125"/>
          </a:xfrm>
        </p:spPr>
        <p:txBody>
          <a:bodyPr vert="horz" lIns="91440" tIns="45720" rIns="91440" bIns="45720" rtlCol="0" anchor="ctr">
            <a:normAutofit/>
          </a:bodyPr>
          <a:lstStyle/>
          <a:p>
            <a:pPr algn="l" defTabSz="914400">
              <a:spcAft>
                <a:spcPts val="600"/>
              </a:spcAft>
            </a:pPr>
            <a:fld id="{5DEC4DEA-AA9B-43B9-9F69-C643F895B97B}" type="slidenum">
              <a:rPr lang="en-US">
                <a:solidFill>
                  <a:srgbClr val="404040"/>
                </a:solidFill>
              </a:rPr>
              <a:pPr algn="l" defTabSz="914400">
                <a:spcAft>
                  <a:spcPts val="600"/>
                </a:spcAft>
              </a:pPr>
              <a:t>22</a:t>
            </a:fld>
            <a:endParaRPr lang="en-US">
              <a:solidFill>
                <a:srgbClr val="404040"/>
              </a:solidFill>
            </a:endParaRPr>
          </a:p>
        </p:txBody>
      </p:sp>
      <p:sp>
        <p:nvSpPr>
          <p:cNvPr id="8" name="TextBox 7">
            <a:extLst>
              <a:ext uri="{FF2B5EF4-FFF2-40B4-BE49-F238E27FC236}">
                <a16:creationId xmlns:a16="http://schemas.microsoft.com/office/drawing/2014/main" xmlns="" id="{65AA0071-0387-48EF-8AE1-AFB777F4B16E}"/>
              </a:ext>
            </a:extLst>
          </p:cNvPr>
          <p:cNvSpPr txBox="1"/>
          <p:nvPr/>
        </p:nvSpPr>
        <p:spPr>
          <a:xfrm>
            <a:off x="5120640" y="3985775"/>
            <a:ext cx="6728460" cy="1938992"/>
          </a:xfrm>
          <a:prstGeom prst="rect">
            <a:avLst/>
          </a:prstGeom>
          <a:noFill/>
          <a:ln>
            <a:solidFill>
              <a:schemeClr val="accent3">
                <a:lumMod val="50000"/>
              </a:schemeClr>
            </a:solidFill>
          </a:ln>
        </p:spPr>
        <p:txBody>
          <a:bodyPr wrap="square">
            <a:spAutoFit/>
          </a:bodyPr>
          <a:lstStyle/>
          <a:p>
            <a:pPr algn="just"/>
            <a:r>
              <a:rPr lang="kk-KZ" sz="1200" b="1" dirty="0">
                <a:effectLst/>
                <a:latin typeface="Arial" panose="020B0604020202020204" pitchFamily="34" charset="0"/>
                <a:ea typeface="Calibri" panose="020F0502020204030204" pitchFamily="34" charset="0"/>
                <a:cs typeface="Arial" panose="020B0604020202020204" pitchFamily="34" charset="0"/>
              </a:rPr>
              <a:t>Тұтас емес мәтіндер: </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графиктер;</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диаграммалар</a:t>
            </a:r>
            <a:r>
              <a:rPr lang="ru-RU" sz="1200" dirty="0">
                <a:effectLst/>
                <a:latin typeface="Arial" panose="020B0604020202020204" pitchFamily="34" charset="0"/>
                <a:ea typeface="Calibri" panose="020F0502020204030204" pitchFamily="34" charset="0"/>
                <a:cs typeface="Arial" panose="020B0604020202020204" pitchFamily="34" charset="0"/>
              </a:rPr>
              <a:t>; </a:t>
            </a: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схемалар (кластерлер)</a:t>
            </a:r>
            <a:r>
              <a:rPr lang="ru-RU" sz="1200" dirty="0">
                <a:effectLst/>
                <a:latin typeface="Arial" panose="020B0604020202020204" pitchFamily="34" charset="0"/>
                <a:ea typeface="Calibri" panose="020F0502020204030204" pitchFamily="34" charset="0"/>
                <a:cs typeface="Arial" panose="020B0604020202020204" pitchFamily="34" charset="0"/>
              </a:rPr>
              <a:t>; </a:t>
            </a: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кестелер; </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географиялық карталар мен жергілікті карталар;</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үй-жай, аймақ, құрылыс жоспары; </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кіру билеті;</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көлік қозғалысының кестесі;</a:t>
            </a:r>
            <a:endParaRPr lang="ru-RU" sz="12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ü"/>
            </a:pPr>
            <a:r>
              <a:rPr lang="kk-KZ" sz="1200" dirty="0">
                <a:effectLst/>
                <a:latin typeface="Arial" panose="020B0604020202020204" pitchFamily="34" charset="0"/>
                <a:ea typeface="Calibri" panose="020F0502020204030204" pitchFamily="34" charset="0"/>
                <a:cs typeface="Arial" panose="020B0604020202020204" pitchFamily="34" charset="0"/>
              </a:rPr>
              <a:t>сайт карталары.</a:t>
            </a:r>
            <a:endParaRPr lang="ru-RU"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F9660A8C-4B21-42B8-98AD-F985BF28401E}"/>
              </a:ext>
            </a:extLst>
          </p:cNvPr>
          <p:cNvSpPr txBox="1"/>
          <p:nvPr/>
        </p:nvSpPr>
        <p:spPr>
          <a:xfrm>
            <a:off x="7038243" y="253799"/>
            <a:ext cx="2900025" cy="461665"/>
          </a:xfrm>
          <a:prstGeom prst="rect">
            <a:avLst/>
          </a:prstGeom>
          <a:noFill/>
        </p:spPr>
        <p:txBody>
          <a:bodyPr wrap="none" rtlCol="0">
            <a:spAutoFit/>
          </a:bodyPr>
          <a:lstStyle/>
          <a:p>
            <a:pPr>
              <a:spcAft>
                <a:spcPts val="600"/>
              </a:spcAft>
            </a:pPr>
            <a:r>
              <a:rPr lang="kk-KZ" sz="2400" b="1" dirty="0">
                <a:solidFill>
                  <a:schemeClr val="tx1">
                    <a:lumMod val="65000"/>
                    <a:lumOff val="35000"/>
                  </a:schemeClr>
                </a:solidFill>
                <a:latin typeface="Arial" panose="020B0604020202020204" pitchFamily="34" charset="0"/>
                <a:cs typeface="Arial" panose="020B0604020202020204" pitchFamily="34" charset="0"/>
              </a:rPr>
              <a:t>МӘТІН ФОРМАТЫ</a:t>
            </a:r>
            <a:endParaRPr lang="ru-RU"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10D4EB1D-DE04-4FB5-9542-BFDB7F157203}"/>
              </a:ext>
            </a:extLst>
          </p:cNvPr>
          <p:cNvSpPr txBox="1"/>
          <p:nvPr/>
        </p:nvSpPr>
        <p:spPr>
          <a:xfrm>
            <a:off x="5111115" y="1468131"/>
            <a:ext cx="6728460" cy="1395254"/>
          </a:xfrm>
          <a:prstGeom prst="rect">
            <a:avLst/>
          </a:prstGeom>
          <a:noFill/>
          <a:ln>
            <a:solidFill>
              <a:schemeClr val="accent3">
                <a:lumMod val="50000"/>
              </a:schemeClr>
            </a:solidFill>
          </a:ln>
        </p:spPr>
        <p:txBody>
          <a:bodyPr wrap="square">
            <a:spAutoFit/>
          </a:bodyPr>
          <a:lstStyle/>
          <a:p>
            <a:pPr algn="just" defTabSz="914400">
              <a:spcAft>
                <a:spcPts val="800"/>
              </a:spcAft>
            </a:pPr>
            <a:r>
              <a:rPr lang="en-US" sz="1300" b="1" dirty="0" err="1">
                <a:effectLst/>
                <a:latin typeface="Arial" panose="020B0604020202020204" pitchFamily="34" charset="0"/>
                <a:cs typeface="Arial" panose="020B0604020202020204" pitchFamily="34" charset="0"/>
              </a:rPr>
              <a:t>Тұтас</a:t>
            </a:r>
            <a:r>
              <a:rPr lang="en-US" sz="1300" b="1" dirty="0">
                <a:effectLst/>
                <a:latin typeface="Arial" panose="020B0604020202020204" pitchFamily="34" charset="0"/>
                <a:cs typeface="Arial" panose="020B0604020202020204" pitchFamily="34" charset="0"/>
              </a:rPr>
              <a:t> </a:t>
            </a:r>
            <a:r>
              <a:rPr lang="en-US" sz="1300" b="1" dirty="0" err="1">
                <a:effectLst/>
                <a:latin typeface="Arial" panose="020B0604020202020204" pitchFamily="34" charset="0"/>
                <a:cs typeface="Arial" panose="020B0604020202020204" pitchFamily="34" charset="0"/>
              </a:rPr>
              <a:t>мәтіндер</a:t>
            </a:r>
            <a:r>
              <a:rPr lang="en-US" sz="1300" dirty="0">
                <a:effectLst/>
                <a:latin typeface="Arial" panose="020B0604020202020204" pitchFamily="34" charset="0"/>
                <a:cs typeface="Arial" panose="020B0604020202020204" pitchFamily="34" charset="0"/>
              </a:rPr>
              <a:t>:</a:t>
            </a:r>
          </a:p>
          <a:p>
            <a:pPr marL="342900" lvl="0" indent="-228600" algn="just" defTabSz="914400">
              <a:buFont typeface="Arial" panose="020B0604020202020204" pitchFamily="34" charset="0"/>
              <a:buChar char="•"/>
            </a:pPr>
            <a:r>
              <a:rPr lang="en-US" sz="1300" dirty="0" err="1">
                <a:effectLst/>
                <a:latin typeface="Arial" panose="020B0604020202020204" pitchFamily="34" charset="0"/>
                <a:cs typeface="Arial" panose="020B0604020202020204" pitchFamily="34" charset="0"/>
              </a:rPr>
              <a:t>сипаттау</a:t>
            </a:r>
            <a:r>
              <a:rPr lang="en-US" sz="1300" dirty="0">
                <a:effectLst/>
                <a:latin typeface="Arial" panose="020B0604020202020204" pitchFamily="34" charset="0"/>
                <a:cs typeface="Arial" panose="020B0604020202020204" pitchFamily="34" charset="0"/>
              </a:rPr>
              <a:t>(</a:t>
            </a:r>
            <a:r>
              <a:rPr lang="en-US" sz="1300" dirty="0" err="1">
                <a:effectLst/>
                <a:latin typeface="Arial" panose="020B0604020202020204" pitchFamily="34" charset="0"/>
                <a:cs typeface="Arial" panose="020B0604020202020204" pitchFamily="34" charset="0"/>
              </a:rPr>
              <a:t>әңгімеден,өлеңнен</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үзінді</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адамды</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орынды</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затты</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сипаттау</a:t>
            </a:r>
            <a:r>
              <a:rPr lang="en-US" sz="1300" dirty="0">
                <a:effectLst/>
                <a:latin typeface="Arial" panose="020B0604020202020204" pitchFamily="34" charset="0"/>
                <a:cs typeface="Arial" panose="020B0604020202020204" pitchFamily="34" charset="0"/>
              </a:rPr>
              <a:t>);</a:t>
            </a:r>
          </a:p>
          <a:p>
            <a:pPr marL="342900" lvl="0" indent="-228600" algn="just" defTabSz="914400">
              <a:buFont typeface="Arial" panose="020B0604020202020204" pitchFamily="34" charset="0"/>
              <a:buChar char="•"/>
            </a:pPr>
            <a:r>
              <a:rPr lang="en-US" sz="1300" dirty="0" err="1">
                <a:effectLst/>
                <a:latin typeface="Arial" panose="020B0604020202020204" pitchFamily="34" charset="0"/>
                <a:cs typeface="Arial" panose="020B0604020202020204" pitchFamily="34" charset="0"/>
              </a:rPr>
              <a:t>баяндау</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әңгіме</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өлең</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повесть</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мысал</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хат</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газет-журнал</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мақалалары</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оқулыққа</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енгізілген</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мақала</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нұсқаулық</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жарнама</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фильмнің</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қысқаша</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мазмұны</a:t>
            </a:r>
            <a:r>
              <a:rPr lang="en-US" sz="1300" dirty="0">
                <a:effectLst/>
                <a:latin typeface="Arial" panose="020B0604020202020204" pitchFamily="34" charset="0"/>
                <a:cs typeface="Arial" panose="020B0604020202020204" pitchFamily="34" charset="0"/>
              </a:rPr>
              <a:t>,</a:t>
            </a:r>
            <a:r>
              <a:rPr lang="kk-KZ"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блог</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жазбасы</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әртүрлі</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сайт</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материалдары</a:t>
            </a:r>
            <a:r>
              <a:rPr lang="en-US" sz="1300" dirty="0">
                <a:effectLst/>
                <a:latin typeface="Arial" panose="020B0604020202020204" pitchFamily="34" charset="0"/>
                <a:cs typeface="Arial" panose="020B0604020202020204" pitchFamily="34" charset="0"/>
              </a:rPr>
              <a:t>);</a:t>
            </a:r>
          </a:p>
          <a:p>
            <a:pPr marL="342900" lvl="0" indent="-228600" algn="just" defTabSz="914400">
              <a:spcAft>
                <a:spcPts val="800"/>
              </a:spcAft>
              <a:buFont typeface="Arial" panose="020B0604020202020204" pitchFamily="34" charset="0"/>
              <a:buChar char="•"/>
            </a:pPr>
            <a:r>
              <a:rPr lang="en-US" sz="1300" dirty="0" err="1">
                <a:effectLst/>
                <a:latin typeface="Arial" panose="020B0604020202020204" pitchFamily="34" charset="0"/>
                <a:cs typeface="Arial" panose="020B0604020202020204" pitchFamily="34" charset="0"/>
              </a:rPr>
              <a:t>пайымдау</a:t>
            </a:r>
            <a:r>
              <a:rPr lang="en-US" sz="1300" dirty="0">
                <a:effectLst/>
                <a:latin typeface="Arial" panose="020B0604020202020204" pitchFamily="34" charset="0"/>
                <a:cs typeface="Arial" panose="020B0604020202020204" pitchFamily="34" charset="0"/>
              </a:rPr>
              <a:t>(</a:t>
            </a:r>
            <a:r>
              <a:rPr lang="en-US" sz="1300" dirty="0" err="1">
                <a:effectLst/>
                <a:latin typeface="Arial" panose="020B0604020202020204" pitchFamily="34" charset="0"/>
                <a:cs typeface="Arial" panose="020B0604020202020204" pitchFamily="34" charset="0"/>
              </a:rPr>
              <a:t>талқылау</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шығармалары</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пікірлер</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өз</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пікірін</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дәлелдеу</a:t>
            </a:r>
            <a:r>
              <a:rPr lang="en-US" sz="130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766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0B81DAF-C4E6-45FF-9D2A-98C680FAD72E}"/>
              </a:ext>
            </a:extLst>
          </p:cNvPr>
          <p:cNvSpPr txBox="1"/>
          <p:nvPr/>
        </p:nvSpPr>
        <p:spPr>
          <a:xfrm>
            <a:off x="3193256" y="1428950"/>
            <a:ext cx="3630327" cy="1672737"/>
          </a:xfrm>
          <a:prstGeom prst="rect">
            <a:avLst/>
          </a:prstGeom>
          <a:solidFill>
            <a:schemeClr val="accent5">
              <a:lumMod val="20000"/>
              <a:lumOff val="80000"/>
            </a:schemeClr>
          </a:solidFill>
        </p:spPr>
        <p:txBody>
          <a:bodyPr vert="horz" lIns="91440" tIns="45720" rIns="91440" bIns="45720" rtlCol="0">
            <a:normAutofit/>
          </a:bodyPr>
          <a:lstStyle/>
          <a:p>
            <a:pPr algn="ctr" defTabSz="914400">
              <a:lnSpc>
                <a:spcPct val="90000"/>
              </a:lnSpc>
              <a:spcAft>
                <a:spcPts val="800"/>
              </a:spcAft>
            </a:pPr>
            <a:endParaRPr lang="kk-KZ" b="1" dirty="0">
              <a:solidFill>
                <a:schemeClr val="tx1">
                  <a:alpha val="55000"/>
                </a:schemeClr>
              </a:solidFill>
              <a:effectLst/>
            </a:endParaRPr>
          </a:p>
          <a:p>
            <a:pPr algn="ctr" defTabSz="914400">
              <a:spcAft>
                <a:spcPts val="800"/>
              </a:spcAft>
            </a:pPr>
            <a:r>
              <a:rPr lang="en-US" sz="2000" b="1" dirty="0">
                <a:solidFill>
                  <a:schemeClr val="tx1">
                    <a:alpha val="55000"/>
                  </a:schemeClr>
                </a:solidFill>
                <a:effectLst/>
              </a:rPr>
              <a:t>МӘТІН БОЙЫНША БЕРІЛЕТІН ТАПСЫРМА ТҮРЛЕРІ</a:t>
            </a:r>
            <a:endParaRPr lang="kk-KZ" sz="2000" b="1" dirty="0">
              <a:solidFill>
                <a:schemeClr val="tx1">
                  <a:alpha val="55000"/>
                </a:schemeClr>
              </a:solidFill>
              <a:effectLst/>
            </a:endParaRPr>
          </a:p>
          <a:p>
            <a:pPr algn="ctr" defTabSz="914400">
              <a:lnSpc>
                <a:spcPct val="90000"/>
              </a:lnSpc>
              <a:spcAft>
                <a:spcPts val="800"/>
              </a:spcAft>
            </a:pPr>
            <a:endParaRPr lang="kk-KZ" dirty="0">
              <a:solidFill>
                <a:schemeClr val="tx1">
                  <a:alpha val="55000"/>
                </a:schemeClr>
              </a:solidFill>
              <a:effectLst/>
            </a:endParaRPr>
          </a:p>
          <a:p>
            <a:pPr algn="ctr" defTabSz="914400">
              <a:lnSpc>
                <a:spcPct val="90000"/>
              </a:lnSpc>
              <a:spcAft>
                <a:spcPts val="800"/>
              </a:spcAft>
            </a:pPr>
            <a:endParaRPr lang="en-US" dirty="0">
              <a:solidFill>
                <a:schemeClr val="tx1">
                  <a:alpha val="55000"/>
                </a:schemeClr>
              </a:solidFill>
              <a:effectLst/>
            </a:endParaRPr>
          </a:p>
        </p:txBody>
      </p:sp>
      <p:sp>
        <p:nvSpPr>
          <p:cNvPr id="2" name="Номер слайда 1">
            <a:extLst>
              <a:ext uri="{FF2B5EF4-FFF2-40B4-BE49-F238E27FC236}">
                <a16:creationId xmlns:a16="http://schemas.microsoft.com/office/drawing/2014/main" xmlns="" id="{F73A183B-E144-45BD-AFF8-9DE24CBBDC56}"/>
              </a:ext>
            </a:extLst>
          </p:cNvPr>
          <p:cNvSpPr>
            <a:spLocks noGrp="1"/>
          </p:cNvSpPr>
          <p:nvPr>
            <p:ph type="sldNum" sz="quarter" idx="12"/>
          </p:nvPr>
        </p:nvSpPr>
        <p:spPr>
          <a:xfrm>
            <a:off x="11049000" y="6400800"/>
            <a:ext cx="685800" cy="457200"/>
          </a:xfrm>
        </p:spPr>
        <p:txBody>
          <a:bodyPr vert="horz" lIns="91440" tIns="45720" rIns="91440" bIns="45720" rtlCol="0" anchor="ctr">
            <a:normAutofit/>
          </a:bodyPr>
          <a:lstStyle/>
          <a:p>
            <a:pPr defTabSz="914400">
              <a:spcAft>
                <a:spcPts val="600"/>
              </a:spcAft>
            </a:pPr>
            <a:fld id="{5DEC4DEA-AA9B-43B9-9F69-C643F895B97B}" type="slidenum">
              <a:rPr lang="en-US" sz="1000">
                <a:solidFill>
                  <a:srgbClr val="000000">
                    <a:alpha val="70000"/>
                  </a:srgbClr>
                </a:solidFill>
              </a:rPr>
              <a:pPr defTabSz="914400">
                <a:spcAft>
                  <a:spcPts val="600"/>
                </a:spcAft>
              </a:pPr>
              <a:t>23</a:t>
            </a:fld>
            <a:endParaRPr lang="en-US" sz="1000">
              <a:solidFill>
                <a:srgbClr val="000000">
                  <a:alpha val="70000"/>
                </a:srgbClr>
              </a:solidFill>
            </a:endParaRPr>
          </a:p>
        </p:txBody>
      </p:sp>
      <p:sp>
        <p:nvSpPr>
          <p:cNvPr id="6" name="TextBox 5">
            <a:extLst>
              <a:ext uri="{FF2B5EF4-FFF2-40B4-BE49-F238E27FC236}">
                <a16:creationId xmlns:a16="http://schemas.microsoft.com/office/drawing/2014/main" xmlns="" id="{0F769688-8B13-45B6-A331-189DC148D850}"/>
              </a:ext>
            </a:extLst>
          </p:cNvPr>
          <p:cNvSpPr txBox="1"/>
          <p:nvPr/>
        </p:nvSpPr>
        <p:spPr>
          <a:xfrm>
            <a:off x="6952550" y="1249575"/>
            <a:ext cx="4941793" cy="2099549"/>
          </a:xfrm>
          <a:prstGeom prst="rect">
            <a:avLst/>
          </a:prstGeom>
          <a:noFill/>
          <a:ln>
            <a:solidFill>
              <a:schemeClr val="accent5">
                <a:lumMod val="40000"/>
                <a:lumOff val="60000"/>
              </a:schemeClr>
            </a:solidFill>
          </a:ln>
        </p:spPr>
        <p:txBody>
          <a:bodyPr wrap="square">
            <a:spAutoFit/>
          </a:bodyPr>
          <a:lstStyle/>
          <a:p>
            <a:pPr marL="285750" indent="-285750" algn="just">
              <a:lnSpc>
                <a:spcPct val="107000"/>
              </a:lnSpc>
              <a:spcAft>
                <a:spcPts val="800"/>
              </a:spcAft>
              <a:buFont typeface="Wingdings" panose="05000000000000000000" pitchFamily="2" charset="2"/>
              <a:buChar char="ü"/>
            </a:pPr>
            <a:r>
              <a:rPr lang="kk-KZ" sz="1400" dirty="0">
                <a:effectLst/>
                <a:latin typeface="Arial" panose="020B0604020202020204" pitchFamily="34" charset="0"/>
                <a:ea typeface="Calibri" panose="020F0502020204030204" pitchFamily="34" charset="0"/>
                <a:cs typeface="Arial" panose="020B0604020202020204" pitchFamily="34" charset="0"/>
              </a:rPr>
              <a:t>Бірнеше нұсқаны таңдауды қажет ететін тапсырмалар</a:t>
            </a:r>
          </a:p>
          <a:p>
            <a:pPr marL="285750" indent="-285750" algn="just">
              <a:lnSpc>
                <a:spcPct val="107000"/>
              </a:lnSpc>
              <a:spcAft>
                <a:spcPts val="800"/>
              </a:spcAft>
              <a:buFont typeface="Wingdings" panose="05000000000000000000" pitchFamily="2" charset="2"/>
              <a:buChar char="ü"/>
            </a:pPr>
            <a:r>
              <a:rPr lang="kk-KZ" sz="1400" dirty="0">
                <a:effectLst/>
                <a:latin typeface="Arial" panose="020B0604020202020204" pitchFamily="34" charset="0"/>
                <a:ea typeface="Calibri" panose="020F0502020204030204" pitchFamily="34" charset="0"/>
                <a:cs typeface="Arial" panose="020B0604020202020204" pitchFamily="34" charset="0"/>
              </a:rPr>
              <a:t>Сәйкестікке құрылған тапсырмалар</a:t>
            </a:r>
          </a:p>
          <a:p>
            <a:pPr marL="285750" indent="-285750" algn="just">
              <a:lnSpc>
                <a:spcPct val="107000"/>
              </a:lnSpc>
              <a:spcAft>
                <a:spcPts val="800"/>
              </a:spcAft>
              <a:buFont typeface="Wingdings" panose="05000000000000000000" pitchFamily="2" charset="2"/>
              <a:buChar char="ü"/>
            </a:pPr>
            <a:r>
              <a:rPr lang="kk-KZ" sz="1400" dirty="0">
                <a:effectLst/>
                <a:latin typeface="Arial" panose="020B0604020202020204" pitchFamily="34" charset="0"/>
                <a:ea typeface="Calibri" panose="020F0502020204030204" pitchFamily="34" charset="0"/>
                <a:cs typeface="Arial" panose="020B0604020202020204" pitchFamily="34" charset="0"/>
              </a:rPr>
              <a:t>Мәліметті толықтыруға арналған тапсырмалар</a:t>
            </a:r>
            <a:endParaRPr lang="ru-RU"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400" dirty="0">
                <a:effectLst/>
                <a:latin typeface="Arial" panose="020B0604020202020204" pitchFamily="34" charset="0"/>
                <a:ea typeface="Calibri" panose="020F0502020204030204" pitchFamily="34" charset="0"/>
                <a:cs typeface="Arial" panose="020B0604020202020204" pitchFamily="34" charset="0"/>
              </a:rPr>
              <a:t>Мәліметті көшіруге құрылған тапсырмалар</a:t>
            </a:r>
            <a:endParaRPr lang="ru-RU"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400" dirty="0">
                <a:effectLst/>
                <a:latin typeface="Arial" panose="020B0604020202020204" pitchFamily="34" charset="0"/>
                <a:ea typeface="Calibri" panose="020F0502020204030204" pitchFamily="34" charset="0"/>
                <a:cs typeface="Arial" panose="020B0604020202020204" pitchFamily="34" charset="0"/>
              </a:rPr>
              <a:t>Өзгерген мәтіндерді қалпына келтіруге арналған тапсырмалар</a:t>
            </a:r>
            <a:endParaRPr lang="ru-RU"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C64C5A79-CFFB-479C-9844-57E987A2E3F7}"/>
              </a:ext>
            </a:extLst>
          </p:cNvPr>
          <p:cNvSpPr txBox="1"/>
          <p:nvPr/>
        </p:nvSpPr>
        <p:spPr>
          <a:xfrm>
            <a:off x="3193256" y="3596987"/>
            <a:ext cx="8701087" cy="1322798"/>
          </a:xfrm>
          <a:prstGeom prst="rect">
            <a:avLst/>
          </a:prstGeom>
          <a:noFill/>
          <a:ln>
            <a:solidFill>
              <a:schemeClr val="accent5">
                <a:lumMod val="40000"/>
                <a:lumOff val="60000"/>
              </a:schemeClr>
            </a:solidFill>
          </a:ln>
        </p:spPr>
        <p:txBody>
          <a:bodyPr wrap="square">
            <a:spAutoFit/>
          </a:bodyPr>
          <a:lstStyle/>
          <a:p>
            <a:pPr marL="75565" algn="just">
              <a:lnSpc>
                <a:spcPct val="107000"/>
              </a:lnSpc>
              <a:spcAft>
                <a:spcPts val="800"/>
              </a:spcAft>
            </a:pPr>
            <a:r>
              <a:rPr lang="kk-KZ" sz="1400" b="1" dirty="0">
                <a:effectLst/>
                <a:latin typeface="Arial" panose="020B0604020202020204" pitchFamily="34" charset="0"/>
                <a:ea typeface="Calibri" panose="020F0502020204030204" pitchFamily="34" charset="0"/>
                <a:cs typeface="Arial" panose="020B0604020202020204" pitchFamily="34" charset="0"/>
              </a:rPr>
              <a:t>Мәтінге ұсынылған тапсырмаларды мақсаты мен мазмұнына сай  бөлуінуі:</a:t>
            </a:r>
          </a:p>
          <a:p>
            <a:pPr marL="342900" lvl="0" indent="-342900" algn="just">
              <a:lnSpc>
                <a:spcPct val="106000"/>
              </a:lnSpc>
              <a:buFont typeface="+mj-lt"/>
              <a:buAutoNum type="arabicPeriod"/>
            </a:pPr>
            <a:r>
              <a:rPr lang="kk-KZ" sz="1400" dirty="0">
                <a:latin typeface="Arial" panose="020B0604020202020204" pitchFamily="34" charset="0"/>
                <a:ea typeface="Calibri" panose="020F0502020204030204" pitchFamily="34" charset="0"/>
                <a:cs typeface="Arial" panose="020B0604020202020204" pitchFamily="34" charset="0"/>
              </a:rPr>
              <a:t>А</a:t>
            </a:r>
            <a:r>
              <a:rPr lang="kk-KZ" sz="1400" dirty="0">
                <a:effectLst/>
                <a:latin typeface="Arial" panose="020B0604020202020204" pitchFamily="34" charset="0"/>
                <a:ea typeface="Calibri" panose="020F0502020204030204" pitchFamily="34" charset="0"/>
                <a:cs typeface="Arial" panose="020B0604020202020204" pitchFamily="34" charset="0"/>
              </a:rPr>
              <a:t>уызша берілген мәтіндегі деректі ақпараттарды қолдану;</a:t>
            </a:r>
            <a:endParaRPr lang="ru-RU"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6000"/>
              </a:lnSpc>
              <a:buFont typeface="+mj-lt"/>
              <a:buAutoNum type="arabicPeriod"/>
            </a:pPr>
            <a:r>
              <a:rPr lang="kk-KZ" sz="1400" dirty="0">
                <a:latin typeface="Arial" panose="020B0604020202020204" pitchFamily="34" charset="0"/>
                <a:ea typeface="Calibri" panose="020F0502020204030204" pitchFamily="34" charset="0"/>
                <a:cs typeface="Arial" panose="020B0604020202020204" pitchFamily="34" charset="0"/>
              </a:rPr>
              <a:t>Ж</a:t>
            </a:r>
            <a:r>
              <a:rPr lang="kk-KZ" sz="1400" dirty="0">
                <a:effectLst/>
                <a:latin typeface="Arial" panose="020B0604020202020204" pitchFamily="34" charset="0"/>
                <a:ea typeface="Calibri" panose="020F0502020204030204" pitchFamily="34" charset="0"/>
                <a:cs typeface="Arial" panose="020B0604020202020204" pitchFamily="34" charset="0"/>
              </a:rPr>
              <a:t>ол, абзац арасында жасырынған астарлы мәліметтерді қолдану;</a:t>
            </a:r>
            <a:endParaRPr lang="ru-RU"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6000"/>
              </a:lnSpc>
              <a:buFont typeface="+mj-lt"/>
              <a:buAutoNum type="arabicPeriod"/>
            </a:pPr>
            <a:r>
              <a:rPr lang="kk-KZ" sz="1400" dirty="0">
                <a:latin typeface="Arial" panose="020B0604020202020204" pitchFamily="34" charset="0"/>
                <a:ea typeface="Calibri" panose="020F0502020204030204" pitchFamily="34" charset="0"/>
                <a:cs typeface="Arial" panose="020B0604020202020204" pitchFamily="34" charset="0"/>
              </a:rPr>
              <a:t>М</a:t>
            </a:r>
            <a:r>
              <a:rPr lang="kk-KZ" sz="1400" dirty="0">
                <a:effectLst/>
                <a:latin typeface="Arial" panose="020B0604020202020204" pitchFamily="34" charset="0"/>
                <a:ea typeface="Calibri" panose="020F0502020204030204" pitchFamily="34" charset="0"/>
                <a:cs typeface="Arial" panose="020B0604020202020204" pitchFamily="34" charset="0"/>
              </a:rPr>
              <a:t>әтіннен тыс және оны қолдануға қатысты тұжырымдамалық ақпаратты пайдалану;</a:t>
            </a:r>
            <a:endParaRPr lang="ru-RU"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6000"/>
              </a:lnSpc>
              <a:spcAft>
                <a:spcPts val="800"/>
              </a:spcAft>
              <a:buFont typeface="+mj-lt"/>
              <a:buAutoNum type="arabicPeriod"/>
            </a:pPr>
            <a:r>
              <a:rPr lang="kk-KZ" sz="1400" dirty="0">
                <a:latin typeface="Arial" panose="020B0604020202020204" pitchFamily="34" charset="0"/>
                <a:ea typeface="Calibri" panose="020F0502020204030204" pitchFamily="34" charset="0"/>
                <a:cs typeface="Arial" panose="020B0604020202020204" pitchFamily="34" charset="0"/>
              </a:rPr>
              <a:t>М</a:t>
            </a:r>
            <a:r>
              <a:rPr lang="kk-KZ" sz="1400" dirty="0">
                <a:effectLst/>
                <a:latin typeface="Arial" panose="020B0604020202020204" pitchFamily="34" charset="0"/>
                <a:ea typeface="Calibri" panose="020F0502020204030204" pitchFamily="34" charset="0"/>
                <a:cs typeface="Arial" panose="020B0604020202020204" pitchFamily="34" charset="0"/>
              </a:rPr>
              <a:t>әтінді сыни талдаумен байланысты бағалау сұрақтары және рефлексивті сұрақтар.</a:t>
            </a:r>
            <a:endParaRPr lang="ru-RU"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214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2F4818D4-8686-4DF0-821F-B0F8D2DC56B5}"/>
              </a:ext>
            </a:extLst>
          </p:cNvPr>
          <p:cNvSpPr>
            <a:spLocks noGrp="1"/>
          </p:cNvSpPr>
          <p:nvPr>
            <p:ph type="sldNum" sz="quarter" idx="12"/>
          </p:nvPr>
        </p:nvSpPr>
        <p:spPr>
          <a:xfrm>
            <a:off x="615697" y="6356350"/>
            <a:ext cx="685800" cy="365125"/>
          </a:xfrm>
          <a:prstGeom prst="ellipse">
            <a:avLst/>
          </a:prstGeom>
        </p:spPr>
        <p:txBody>
          <a:bodyPr vert="horz" lIns="91440" tIns="45720" rIns="91440" bIns="45720" rtlCol="0" anchor="ctr">
            <a:normAutofit/>
          </a:bodyPr>
          <a:lstStyle/>
          <a:p>
            <a:pPr algn="l" defTabSz="914400">
              <a:lnSpc>
                <a:spcPct val="90000"/>
              </a:lnSpc>
              <a:spcAft>
                <a:spcPts val="600"/>
              </a:spcAft>
              <a:defRPr/>
            </a:pPr>
            <a:fld id="{5DEC4DEA-AA9B-43B9-9F69-C643F895B97B}" type="slidenum">
              <a:rPr lang="en-US">
                <a:solidFill>
                  <a:srgbClr val="595959"/>
                </a:solidFill>
                <a:latin typeface="Calibri" panose="020F0502020204030204"/>
              </a:rPr>
              <a:pPr algn="l" defTabSz="914400">
                <a:lnSpc>
                  <a:spcPct val="90000"/>
                </a:lnSpc>
                <a:spcAft>
                  <a:spcPts val="600"/>
                </a:spcAft>
                <a:defRPr/>
              </a:pPr>
              <a:t>24</a:t>
            </a:fld>
            <a:endParaRPr lang="en-US">
              <a:solidFill>
                <a:srgbClr val="595959"/>
              </a:solidFill>
              <a:latin typeface="Calibri" panose="020F0502020204030204"/>
            </a:endParaRPr>
          </a:p>
        </p:txBody>
      </p:sp>
      <p:graphicFrame>
        <p:nvGraphicFramePr>
          <p:cNvPr id="8" name="TextBox 5">
            <a:extLst>
              <a:ext uri="{FF2B5EF4-FFF2-40B4-BE49-F238E27FC236}">
                <a16:creationId xmlns:a16="http://schemas.microsoft.com/office/drawing/2014/main" xmlns="" id="{9E9EEB65-BE44-4C34-A7A7-F3D91C2BF4D2}"/>
              </a:ext>
            </a:extLst>
          </p:cNvPr>
          <p:cNvGraphicFramePr/>
          <p:nvPr/>
        </p:nvGraphicFramePr>
        <p:xfrm>
          <a:off x="5120640" y="411263"/>
          <a:ext cx="6833845" cy="545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xmlns="" id="{25F8F51B-57F1-4221-906A-96DB28A17460}"/>
              </a:ext>
            </a:extLst>
          </p:cNvPr>
          <p:cNvSpPr txBox="1"/>
          <p:nvPr/>
        </p:nvSpPr>
        <p:spPr>
          <a:xfrm>
            <a:off x="958597" y="1428750"/>
            <a:ext cx="2752188" cy="2762249"/>
          </a:xfrm>
          <a:prstGeom prst="rect">
            <a:avLst/>
          </a:prstGeom>
        </p:spPr>
        <p:txBody>
          <a:bodyPr vert="horz" lIns="91440" tIns="45720" rIns="91440" bIns="45720" rtlCol="0" anchor="ctr">
            <a:noAutofit/>
          </a:bodyPr>
          <a:lstStyle/>
          <a:p>
            <a:pPr algn="ctr" defTabSz="914400">
              <a:spcBef>
                <a:spcPct val="0"/>
              </a:spcBef>
              <a:spcAft>
                <a:spcPts val="800"/>
              </a:spcAft>
            </a:pPr>
            <a:r>
              <a:rPr lang="en-US" b="1" dirty="0">
                <a:effectLst/>
                <a:latin typeface="Arial" panose="020B0604020202020204" pitchFamily="34" charset="0"/>
                <a:ea typeface="+mj-ea"/>
                <a:cs typeface="Arial" panose="020B0604020202020204" pitchFamily="34" charset="0"/>
              </a:rPr>
              <a:t>МӘТІН МАЗМҰНЫНА ЖАЛПЫ ШОЛУ ЖАСАУ ЖӘНЕ МАҒЫНА</a:t>
            </a:r>
            <a:r>
              <a:rPr lang="kk-KZ" b="1" dirty="0">
                <a:effectLst/>
                <a:latin typeface="Arial" panose="020B0604020202020204" pitchFamily="34" charset="0"/>
                <a:ea typeface="+mj-ea"/>
                <a:cs typeface="Arial" panose="020B0604020202020204" pitchFamily="34" charset="0"/>
              </a:rPr>
              <a:t>СЫН ТОЛЫҚ </a:t>
            </a:r>
            <a:r>
              <a:rPr lang="en-US" b="1" dirty="0">
                <a:effectLst/>
                <a:latin typeface="Arial" panose="020B0604020202020204" pitchFamily="34" charset="0"/>
                <a:ea typeface="+mj-ea"/>
                <a:cs typeface="Arial" panose="020B0604020202020204" pitchFamily="34" charset="0"/>
              </a:rPr>
              <a:t>ТҮСІНУ</a:t>
            </a:r>
            <a:endParaRPr lang="en-US" dirty="0">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7172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13AED6-BF0A-425B-BC61-C621D8385258}"/>
              </a:ext>
            </a:extLst>
          </p:cNvPr>
          <p:cNvSpPr txBox="1"/>
          <p:nvPr/>
        </p:nvSpPr>
        <p:spPr>
          <a:xfrm>
            <a:off x="5357455" y="152400"/>
            <a:ext cx="6422849" cy="407007"/>
          </a:xfrm>
          <a:prstGeom prst="rect">
            <a:avLst/>
          </a:prstGeom>
        </p:spPr>
        <p:txBody>
          <a:bodyPr vert="horz" lIns="91440" tIns="45720" rIns="91440" bIns="45720" rtlCol="0" anchor="ctr">
            <a:normAutofit/>
          </a:bodyPr>
          <a:lstStyle/>
          <a:p>
            <a:pPr algn="ctr" defTabSz="914400">
              <a:lnSpc>
                <a:spcPct val="90000"/>
              </a:lnSpc>
              <a:spcBef>
                <a:spcPct val="0"/>
              </a:spcBef>
              <a:spcAft>
                <a:spcPts val="800"/>
              </a:spcAft>
            </a:pPr>
            <a:r>
              <a:rPr lang="en-US" b="1" kern="1200" dirty="0">
                <a:solidFill>
                  <a:schemeClr val="tx1"/>
                </a:solidFill>
                <a:effectLst/>
                <a:latin typeface="Arial" panose="020B0604020202020204" pitchFamily="34" charset="0"/>
                <a:ea typeface="+mj-ea"/>
                <a:cs typeface="Arial" panose="020B0604020202020204" pitchFamily="34" charset="0"/>
              </a:rPr>
              <a:t>МӘТІННЕН ҚАЖЕТТІ АҚПАРАТТАРДЫ ІЗДЕУ</a:t>
            </a:r>
            <a:endParaRPr lang="en-US" kern="1200" dirty="0">
              <a:solidFill>
                <a:schemeClr val="tx1"/>
              </a:solidFill>
              <a:effectLst/>
              <a:latin typeface="Arial" panose="020B0604020202020204" pitchFamily="34" charset="0"/>
              <a:ea typeface="+mj-ea"/>
              <a:cs typeface="Arial" panose="020B0604020202020204" pitchFamily="34" charset="0"/>
            </a:endParaRPr>
          </a:p>
        </p:txBody>
      </p:sp>
      <p:pic>
        <p:nvPicPr>
          <p:cNvPr id="2050" name="Picture 2" descr="Иллюстрация концепции визуальных данных Бесплатные векторы">
            <a:extLst>
              <a:ext uri="{FF2B5EF4-FFF2-40B4-BE49-F238E27FC236}">
                <a16:creationId xmlns:a16="http://schemas.microsoft.com/office/drawing/2014/main" xmlns="" id="{8B342321-374A-4C71-ACB3-9D4BCC974E2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761364" y="1872360"/>
            <a:ext cx="3113280" cy="31132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0E03534-A60E-4A92-B732-9909CC8D86F5}"/>
              </a:ext>
            </a:extLst>
          </p:cNvPr>
          <p:cNvSpPr txBox="1"/>
          <p:nvPr/>
        </p:nvSpPr>
        <p:spPr>
          <a:xfrm>
            <a:off x="6603236" y="4515193"/>
            <a:ext cx="3931285" cy="1314107"/>
          </a:xfrm>
          <a:prstGeom prst="rect">
            <a:avLst/>
          </a:prstGeom>
          <a:ln>
            <a:solidFill>
              <a:schemeClr val="accent5">
                <a:lumMod val="60000"/>
                <a:lumOff val="40000"/>
              </a:schemeClr>
            </a:solidFill>
          </a:ln>
        </p:spPr>
        <p:txBody>
          <a:bodyPr vert="horz" lIns="91440" tIns="45720" rIns="91440" bIns="45720" rtlCol="0">
            <a:normAutofit/>
          </a:bodyPr>
          <a:lstStyle/>
          <a:p>
            <a:pPr algn="just" defTabSz="914400">
              <a:lnSpc>
                <a:spcPct val="90000"/>
              </a:lnSpc>
              <a:spcAft>
                <a:spcPts val="800"/>
              </a:spcAft>
            </a:pPr>
            <a:r>
              <a:rPr lang="en-US" sz="1400" b="1" dirty="0">
                <a:effectLst/>
                <a:latin typeface="Arial" panose="020B0604020202020204" pitchFamily="34" charset="0"/>
                <a:cs typeface="Arial" panose="020B0604020202020204" pitchFamily="34" charset="0"/>
              </a:rPr>
              <a:t>АҚПАРАТ ТҮРЛЕРІ: </a:t>
            </a:r>
            <a:endParaRPr lang="kk-KZ" sz="1400" b="1" dirty="0">
              <a:latin typeface="Arial" panose="020B0604020202020204" pitchFamily="34" charset="0"/>
              <a:cs typeface="Arial" panose="020B0604020202020204" pitchFamily="34" charset="0"/>
            </a:endParaRPr>
          </a:p>
          <a:p>
            <a:pPr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Нақты</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факті</a:t>
            </a:r>
            <a:r>
              <a:rPr lang="en-US" sz="1400" dirty="0">
                <a:effectLst/>
                <a:latin typeface="Arial" panose="020B0604020202020204" pitchFamily="34" charset="0"/>
                <a:cs typeface="Arial" panose="020B0604020202020204" pitchFamily="34" charset="0"/>
              </a:rPr>
              <a:t>);</a:t>
            </a:r>
            <a:endParaRPr lang="kk-KZ" sz="1400" dirty="0">
              <a:effectLst/>
              <a:latin typeface="Arial" panose="020B0604020202020204" pitchFamily="34" charset="0"/>
              <a:cs typeface="Arial" panose="020B0604020202020204" pitchFamily="34" charset="0"/>
            </a:endParaRPr>
          </a:p>
          <a:p>
            <a:pPr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Концептуалды</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тұжырымды</a:t>
            </a:r>
            <a:r>
              <a:rPr lang="en-US" sz="1400" dirty="0">
                <a:effectLst/>
                <a:latin typeface="Arial" panose="020B0604020202020204" pitchFamily="34" charset="0"/>
                <a:cs typeface="Arial" panose="020B0604020202020204" pitchFamily="34" charset="0"/>
              </a:rPr>
              <a:t>);</a:t>
            </a:r>
            <a:endParaRPr lang="kk-KZ" sz="1400" dirty="0">
              <a:effectLst/>
              <a:latin typeface="Arial" panose="020B0604020202020204" pitchFamily="34" charset="0"/>
              <a:cs typeface="Arial" panose="020B0604020202020204" pitchFamily="34" charset="0"/>
            </a:endParaRPr>
          </a:p>
          <a:p>
            <a:pPr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Астарлы</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жасырын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түрде</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беріледі</a:t>
            </a:r>
            <a:r>
              <a:rPr lang="en-US" sz="1400" dirty="0">
                <a:effectLst/>
                <a:latin typeface="Arial" panose="020B0604020202020204" pitchFamily="34" charset="0"/>
                <a:cs typeface="Arial" panose="020B0604020202020204" pitchFamily="34" charset="0"/>
              </a:rPr>
              <a:t>.</a:t>
            </a:r>
          </a:p>
        </p:txBody>
      </p:sp>
      <p:sp>
        <p:nvSpPr>
          <p:cNvPr id="2" name="Номер слайда 1">
            <a:extLst>
              <a:ext uri="{FF2B5EF4-FFF2-40B4-BE49-F238E27FC236}">
                <a16:creationId xmlns:a16="http://schemas.microsoft.com/office/drawing/2014/main" xmlns="" id="{3D8383E0-1578-4698-8EA2-B77434FB87CF}"/>
              </a:ext>
            </a:extLst>
          </p:cNvPr>
          <p:cNvSpPr>
            <a:spLocks noGrp="1"/>
          </p:cNvSpPr>
          <p:nvPr>
            <p:ph type="sldNum" sz="quarter" idx="12"/>
          </p:nvPr>
        </p:nvSpPr>
        <p:spPr>
          <a:xfrm>
            <a:off x="292608" y="6356350"/>
            <a:ext cx="685800" cy="365125"/>
          </a:xfrm>
        </p:spPr>
        <p:txBody>
          <a:bodyPr vert="horz" lIns="91440" tIns="45720" rIns="91440" bIns="45720" rtlCol="0" anchor="ctr">
            <a:normAutofit/>
          </a:bodyPr>
          <a:lstStyle/>
          <a:p>
            <a:pPr defTabSz="914400">
              <a:spcAft>
                <a:spcPts val="600"/>
              </a:spcAft>
            </a:pPr>
            <a:fld id="{5DEC4DEA-AA9B-43B9-9F69-C643F895B97B}" type="slidenum">
              <a:rPr lang="en-US">
                <a:solidFill>
                  <a:srgbClr val="595959"/>
                </a:solidFill>
              </a:rPr>
              <a:pPr defTabSz="914400">
                <a:spcAft>
                  <a:spcPts val="600"/>
                </a:spcAft>
              </a:pPr>
              <a:t>25</a:t>
            </a:fld>
            <a:endParaRPr lang="en-US">
              <a:solidFill>
                <a:srgbClr val="595959"/>
              </a:solidFill>
            </a:endParaRPr>
          </a:p>
        </p:txBody>
      </p:sp>
      <p:sp>
        <p:nvSpPr>
          <p:cNvPr id="8" name="TextBox 7">
            <a:extLst>
              <a:ext uri="{FF2B5EF4-FFF2-40B4-BE49-F238E27FC236}">
                <a16:creationId xmlns:a16="http://schemas.microsoft.com/office/drawing/2014/main" xmlns="" id="{4FFCFC90-C48A-4CCE-80DE-4BBF5C8048AB}"/>
              </a:ext>
            </a:extLst>
          </p:cNvPr>
          <p:cNvSpPr txBox="1"/>
          <p:nvPr/>
        </p:nvSpPr>
        <p:spPr>
          <a:xfrm>
            <a:off x="4959769" y="664182"/>
            <a:ext cx="6927431" cy="3586879"/>
          </a:xfrm>
          <a:prstGeom prst="rect">
            <a:avLst/>
          </a:prstGeom>
          <a:noFill/>
          <a:ln>
            <a:solidFill>
              <a:schemeClr val="accent5">
                <a:lumMod val="60000"/>
                <a:lumOff val="40000"/>
              </a:schemeClr>
            </a:solidFill>
          </a:ln>
        </p:spPr>
        <p:txBody>
          <a:bodyPr wrap="square">
            <a:spAutoFit/>
          </a:bodyPr>
          <a:lstStyle/>
          <a:p>
            <a:pPr marL="285750" indent="-285750" algn="just">
              <a:lnSpc>
                <a:spcPct val="107000"/>
              </a:lnSpc>
              <a:spcAft>
                <a:spcPts val="800"/>
              </a:spcAft>
              <a:buFont typeface="Wingdings" panose="05000000000000000000" pitchFamily="2" charset="2"/>
              <a:buChar char="ü"/>
            </a:pPr>
            <a:r>
              <a:rPr lang="kk-KZ" sz="1600" dirty="0">
                <a:effectLst/>
                <a:latin typeface="Arial" panose="020B0604020202020204" pitchFamily="34" charset="0"/>
                <a:ea typeface="Calibri" panose="020F0502020204030204" pitchFamily="34" charset="0"/>
                <a:cs typeface="Arial" panose="020B0604020202020204" pitchFamily="34" charset="0"/>
              </a:rPr>
              <a:t>мәтіннен нақты мәліметті табу;</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600" dirty="0">
                <a:effectLst/>
                <a:latin typeface="Arial" panose="020B0604020202020204" pitchFamily="34" charset="0"/>
                <a:ea typeface="Calibri" panose="020F0502020204030204" pitchFamily="34" charset="0"/>
                <a:cs typeface="Arial" panose="020B0604020202020204" pitchFamily="34" charset="0"/>
              </a:rPr>
              <a:t>мәтіннің мазмұнына сүйене отырып, сөздің, сөз тіркесінің мәнін түсіндіру;</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600" dirty="0">
                <a:effectLst/>
                <a:latin typeface="Arial" panose="020B0604020202020204" pitchFamily="34" charset="0"/>
                <a:ea typeface="Calibri" panose="020F0502020204030204" pitchFamily="34" charset="0"/>
                <a:cs typeface="Arial" panose="020B0604020202020204" pitchFamily="34" charset="0"/>
              </a:rPr>
              <a:t>мәтіннің тақырыбын немесе негізгі ойын анықтау (егер мәтінде анық көрініс тапқан жағдайда);</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600" dirty="0">
                <a:effectLst/>
                <a:latin typeface="Arial" panose="020B0604020202020204" pitchFamily="34" charset="0"/>
                <a:ea typeface="Calibri" panose="020F0502020204030204" pitchFamily="34" charset="0"/>
                <a:cs typeface="Arial" panose="020B0604020202020204" pitchFamily="34" charset="0"/>
              </a:rPr>
              <a:t>оқиғаның/құбылыстың, кейіпкердің әрекет ету уақыты мен орнын анықтау;</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600" dirty="0">
                <a:effectLst/>
                <a:latin typeface="Arial" panose="020B0604020202020204" pitchFamily="34" charset="0"/>
                <a:ea typeface="Calibri" panose="020F0502020204030204" pitchFamily="34" charset="0"/>
                <a:cs typeface="Arial" panose="020B0604020202020204" pitchFamily="34" charset="0"/>
              </a:rPr>
              <a:t>оқиғалар арасындағы байланысты табу немесе орнату;</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600" dirty="0">
                <a:effectLst/>
                <a:latin typeface="Arial" panose="020B0604020202020204" pitchFamily="34" charset="0"/>
                <a:ea typeface="Calibri" panose="020F0502020204030204" pitchFamily="34" charset="0"/>
                <a:cs typeface="Arial" panose="020B0604020202020204" pitchFamily="34" charset="0"/>
              </a:rPr>
              <a:t>басты кейіпкер әрекеті арқылы жасалған қорытындыны түсіндіру;</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ü"/>
            </a:pPr>
            <a:r>
              <a:rPr lang="kk-KZ" sz="1600" dirty="0">
                <a:effectLst/>
                <a:latin typeface="Arial" panose="020B0604020202020204" pitchFamily="34" charset="0"/>
                <a:ea typeface="Calibri" panose="020F0502020204030204" pitchFamily="34" charset="0"/>
                <a:cs typeface="Arial" panose="020B0604020202020204" pitchFamily="34" charset="0"/>
              </a:rPr>
              <a:t>деректер мен дәлелдерді, кейіпкерлердің іс-әрекетінің себебі мен салдарын талдап, қорытынды шығару.</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676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516A4F-3CE9-45AF-98F8-0809373EB4EC}"/>
              </a:ext>
            </a:extLst>
          </p:cNvPr>
          <p:cNvSpPr txBox="1"/>
          <p:nvPr/>
        </p:nvSpPr>
        <p:spPr>
          <a:xfrm>
            <a:off x="3918014" y="152400"/>
            <a:ext cx="4498848" cy="461967"/>
          </a:xfrm>
          <a:prstGeom prst="rect">
            <a:avLst/>
          </a:prstGeom>
        </p:spPr>
        <p:txBody>
          <a:bodyPr vert="horz" lIns="91440" tIns="45720" rIns="91440" bIns="45720" rtlCol="0">
            <a:normAutofit/>
          </a:bodyPr>
          <a:lstStyle/>
          <a:p>
            <a:pPr algn="ctr" defTabSz="914400">
              <a:lnSpc>
                <a:spcPct val="90000"/>
              </a:lnSpc>
              <a:spcAft>
                <a:spcPts val="800"/>
              </a:spcAft>
            </a:pPr>
            <a:r>
              <a:rPr lang="en-US" sz="2000" b="1" dirty="0">
                <a:solidFill>
                  <a:schemeClr val="bg2">
                    <a:lumMod val="25000"/>
                  </a:schemeClr>
                </a:solidFill>
                <a:effectLst/>
                <a:latin typeface="Arial" panose="020B0604020202020204" pitchFamily="34" charset="0"/>
                <a:cs typeface="Arial" panose="020B0604020202020204" pitchFamily="34" charset="0"/>
              </a:rPr>
              <a:t>МӘТІНДІ ИНТЕРПРЕТАЦИЯЛАУ</a:t>
            </a:r>
            <a:endParaRPr lang="en-US" sz="2000" dirty="0">
              <a:solidFill>
                <a:schemeClr val="bg2">
                  <a:lumMod val="25000"/>
                </a:schemeClr>
              </a:solidFill>
              <a:effectLst/>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xmlns="" id="{2F96F6F6-728B-4A02-A7D3-2ED1B6F68342}"/>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defTabSz="914400">
              <a:spcAft>
                <a:spcPts val="600"/>
              </a:spcAft>
              <a:defRPr/>
            </a:pPr>
            <a:fld id="{5DEC4DEA-AA9B-43B9-9F69-C643F895B97B}" type="slidenum">
              <a:rPr lang="en-US">
                <a:solidFill>
                  <a:schemeClr val="bg1"/>
                </a:solidFill>
                <a:latin typeface="Calibri" panose="020F0502020204030204"/>
              </a:rPr>
              <a:pPr algn="ctr" defTabSz="914400">
                <a:spcAft>
                  <a:spcPts val="600"/>
                </a:spcAft>
                <a:defRPr/>
              </a:pPr>
              <a:t>26</a:t>
            </a:fld>
            <a:endParaRPr lang="en-US">
              <a:solidFill>
                <a:schemeClr val="bg1"/>
              </a:solidFill>
              <a:latin typeface="Calibri" panose="020F0502020204030204"/>
            </a:endParaRPr>
          </a:p>
        </p:txBody>
      </p:sp>
      <p:graphicFrame>
        <p:nvGraphicFramePr>
          <p:cNvPr id="3078" name="TextBox 5">
            <a:extLst>
              <a:ext uri="{FF2B5EF4-FFF2-40B4-BE49-F238E27FC236}">
                <a16:creationId xmlns:a16="http://schemas.microsoft.com/office/drawing/2014/main" xmlns="" id="{E0E47393-6EE5-405D-B09F-5BCC3635281B}"/>
              </a:ext>
            </a:extLst>
          </p:cNvPr>
          <p:cNvGraphicFramePr/>
          <p:nvPr/>
        </p:nvGraphicFramePr>
        <p:xfrm>
          <a:off x="395154" y="564852"/>
          <a:ext cx="11568246" cy="3481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6">
            <a:extLst>
              <a:ext uri="{FF2B5EF4-FFF2-40B4-BE49-F238E27FC236}">
                <a16:creationId xmlns:a16="http://schemas.microsoft.com/office/drawing/2014/main" xmlns="" id="{AD7A2D0B-6D72-4A15-9C4E-03B4C3D32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6475" y="4088130"/>
            <a:ext cx="79248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26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7EFCD42-EBD6-407B-AF61-0C60DAFB3B88}"/>
              </a:ext>
            </a:extLst>
          </p:cNvPr>
          <p:cNvSpPr txBox="1"/>
          <p:nvPr/>
        </p:nvSpPr>
        <p:spPr>
          <a:xfrm>
            <a:off x="649347" y="557784"/>
            <a:ext cx="3505495" cy="1203838"/>
          </a:xfrm>
          <a:prstGeom prst="rect">
            <a:avLst/>
          </a:prstGeom>
          <a:ln>
            <a:solidFill>
              <a:srgbClr val="FFCCFF"/>
            </a:solidFill>
          </a:ln>
        </p:spPr>
        <p:txBody>
          <a:bodyPr vert="horz" lIns="91440" tIns="45720" rIns="91440" bIns="45720" rtlCol="0" anchor="ctr">
            <a:normAutofit/>
          </a:bodyPr>
          <a:lstStyle/>
          <a:p>
            <a:pPr algn="ctr" defTabSz="914400">
              <a:spcBef>
                <a:spcPct val="0"/>
              </a:spcBef>
              <a:spcAft>
                <a:spcPts val="800"/>
              </a:spcAft>
            </a:pPr>
            <a:r>
              <a:rPr lang="en-US" sz="2400" b="1" kern="1200" dirty="0">
                <a:solidFill>
                  <a:schemeClr val="tx1"/>
                </a:solidFill>
                <a:effectLst/>
                <a:latin typeface="Arial" panose="020B0604020202020204" pitchFamily="34" charset="0"/>
                <a:ea typeface="+mj-ea"/>
                <a:cs typeface="Arial" panose="020B0604020202020204" pitchFamily="34" charset="0"/>
              </a:rPr>
              <a:t>МӘТІН МАЗМҰНЫНА РЕФЛЕКСИЯ ЖАСАУ</a:t>
            </a:r>
            <a:endParaRPr lang="en-US" sz="2400" kern="1200" dirty="0">
              <a:solidFill>
                <a:schemeClr val="tx1"/>
              </a:solidFill>
              <a:effectLst/>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xmlns="" id="{BC85A347-D8E5-4911-9EDD-2C22392EE95C}"/>
              </a:ext>
            </a:extLst>
          </p:cNvPr>
          <p:cNvSpPr txBox="1"/>
          <p:nvPr/>
        </p:nvSpPr>
        <p:spPr>
          <a:xfrm>
            <a:off x="465551" y="1952625"/>
            <a:ext cx="3872249" cy="3857625"/>
          </a:xfrm>
          <a:prstGeom prst="rect">
            <a:avLst/>
          </a:prstGeom>
          <a:ln>
            <a:solidFill>
              <a:srgbClr val="FFCCFF"/>
            </a:solidFill>
          </a:ln>
        </p:spPr>
        <p:txBody>
          <a:bodyPr vert="horz" lIns="91440" tIns="45720" rIns="91440" bIns="45720" rtlCol="0">
            <a:noAutofit/>
          </a:bodyPr>
          <a:lstStyle/>
          <a:p>
            <a:pPr marL="285750"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мәтін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мазмұнын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өз</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пікірімен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салыстыру</a:t>
            </a:r>
            <a:r>
              <a:rPr lang="en-US" sz="1400" dirty="0">
                <a:effectLst/>
                <a:latin typeface="Arial" panose="020B0604020202020204" pitchFamily="34" charset="0"/>
                <a:cs typeface="Arial" panose="020B0604020202020204" pitchFamily="34" charset="0"/>
              </a:rPr>
              <a:t>;</a:t>
            </a:r>
          </a:p>
          <a:p>
            <a:pPr marL="285750"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мәтіндегі</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ақпараттың</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өз</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тәжірибесімен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ара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қатынасын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анықтау</a:t>
            </a:r>
            <a:r>
              <a:rPr lang="en-US" sz="1400" dirty="0">
                <a:effectLst/>
                <a:latin typeface="Arial" panose="020B0604020202020204" pitchFamily="34" charset="0"/>
                <a:cs typeface="Arial" panose="020B0604020202020204" pitchFamily="34" charset="0"/>
              </a:rPr>
              <a:t>;</a:t>
            </a:r>
          </a:p>
          <a:p>
            <a:pPr marL="285750"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мәтін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кейіпкерлерінің</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іс-әрекеттерін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әрекеттерін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бағалау</a:t>
            </a:r>
            <a:r>
              <a:rPr lang="en-US" sz="1400" dirty="0">
                <a:effectLst/>
                <a:latin typeface="Arial" panose="020B0604020202020204" pitchFamily="34" charset="0"/>
                <a:cs typeface="Arial" panose="020B0604020202020204" pitchFamily="34" charset="0"/>
              </a:rPr>
              <a:t>;</a:t>
            </a:r>
          </a:p>
          <a:p>
            <a:pPr marL="285750"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бұрыннан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белгілі</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ақпарат</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пен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мәтіннен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алынған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мәліметтерге</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сүйеніп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өз</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көзқарасын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негіздеу</a:t>
            </a:r>
            <a:r>
              <a:rPr lang="en-US" sz="1400" dirty="0">
                <a:effectLst/>
                <a:latin typeface="Arial" panose="020B0604020202020204" pitchFamily="34" charset="0"/>
                <a:cs typeface="Arial" panose="020B0604020202020204" pitchFamily="34" charset="0"/>
              </a:rPr>
              <a:t>;</a:t>
            </a:r>
          </a:p>
          <a:p>
            <a:pPr marL="285750"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өз</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білімін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және</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құндылықтар</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жүйесін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ескере</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отырып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мәтіндегі</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тұжырымдарды</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бағалау</a:t>
            </a:r>
            <a:r>
              <a:rPr lang="en-US" sz="1400" dirty="0">
                <a:effectLst/>
                <a:latin typeface="Arial" panose="020B0604020202020204" pitchFamily="34" charset="0"/>
                <a:cs typeface="Arial" panose="020B0604020202020204" pitchFamily="34" charset="0"/>
              </a:rPr>
              <a:t>;</a:t>
            </a:r>
          </a:p>
          <a:p>
            <a:pPr marL="285750"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мәтін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кейіпкерлерінің</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мінез-құлқын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оқиғалар</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реттілігін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болжау</a:t>
            </a:r>
            <a:r>
              <a:rPr lang="en-US" sz="1400" dirty="0">
                <a:effectLst/>
                <a:latin typeface="Arial" panose="020B0604020202020204" pitchFamily="34" charset="0"/>
                <a:cs typeface="Arial" panose="020B0604020202020204" pitchFamily="34" charset="0"/>
              </a:rPr>
              <a:t>;</a:t>
            </a:r>
          </a:p>
          <a:p>
            <a:pPr marL="285750" indent="-228600" algn="just" defTabSz="914400">
              <a:lnSpc>
                <a:spcPct val="90000"/>
              </a:lnSpc>
              <a:spcAft>
                <a:spcPts val="800"/>
              </a:spcAft>
              <a:buFont typeface="Arial" panose="020B0604020202020204" pitchFamily="34" charset="0"/>
              <a:buChar char="•"/>
            </a:pPr>
            <a:r>
              <a:rPr lang="en-US" sz="1400" dirty="0" err="1">
                <a:effectLst/>
                <a:latin typeface="Arial" panose="020B0604020202020204" pitchFamily="34" charset="0"/>
                <a:cs typeface="Arial" panose="020B0604020202020204" pitchFamily="34" charset="0"/>
              </a:rPr>
              <a:t>мәтіндегі</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ақпаратқа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сүйене</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отырып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одан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тыс</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оқиғаларды</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алдын</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ала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болжау</a:t>
            </a:r>
            <a:r>
              <a:rPr lang="en-US" sz="1400" dirty="0">
                <a:effectLst/>
                <a:latin typeface="Arial" panose="020B0604020202020204" pitchFamily="34" charset="0"/>
                <a:cs typeface="Arial" panose="020B0604020202020204" pitchFamily="34" charset="0"/>
              </a:rPr>
              <a:t>.</a:t>
            </a:r>
          </a:p>
        </p:txBody>
      </p:sp>
      <p:pic>
        <p:nvPicPr>
          <p:cNvPr id="4098" name="Picture 2" descr="Идея концепции. творческий ум и мозговой штурм. думать об инновациях и находить решения. лампочка как метафора. обучение, планирование проектов и создание команды. иллюстрация Premium векторы">
            <a:extLst>
              <a:ext uri="{FF2B5EF4-FFF2-40B4-BE49-F238E27FC236}">
                <a16:creationId xmlns:a16="http://schemas.microsoft.com/office/drawing/2014/main" xmlns="" id="{BDA74281-DF5C-443D-9BAA-53D2218FD4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899258"/>
            <a:ext cx="6019331" cy="50562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xmlns="" id="{9884A976-3B51-43A4-9211-4D2166AFB59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5DEC4DEA-AA9B-43B9-9F69-C643F895B97B}" type="slidenum">
              <a:rPr lang="en-US">
                <a:solidFill>
                  <a:srgbClr val="303030"/>
                </a:solidFill>
              </a:rPr>
              <a:pPr defTabSz="914400">
                <a:spcAft>
                  <a:spcPts val="600"/>
                </a:spcAft>
              </a:pPr>
              <a:t>27</a:t>
            </a:fld>
            <a:endParaRPr lang="en-US">
              <a:solidFill>
                <a:srgbClr val="303030"/>
              </a:solidFill>
            </a:endParaRPr>
          </a:p>
        </p:txBody>
      </p:sp>
    </p:spTree>
    <p:extLst>
      <p:ext uri="{BB962C8B-B14F-4D97-AF65-F5344CB8AC3E}">
        <p14:creationId xmlns:p14="http://schemas.microsoft.com/office/powerpoint/2010/main" val="4038839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938BB28-5BB1-4B49-A6F6-45193E52C2C9}"/>
              </a:ext>
            </a:extLst>
          </p:cNvPr>
          <p:cNvSpPr txBox="1"/>
          <p:nvPr/>
        </p:nvSpPr>
        <p:spPr>
          <a:xfrm>
            <a:off x="8032155" y="559407"/>
            <a:ext cx="3667039" cy="970597"/>
          </a:xfrm>
          <a:prstGeom prst="rect">
            <a:avLst/>
          </a:prstGeom>
          <a:ln>
            <a:solidFill>
              <a:srgbClr val="7030A0"/>
            </a:solidFill>
          </a:ln>
        </p:spPr>
        <p:txBody>
          <a:bodyPr vert="horz" lIns="91440" tIns="45720" rIns="91440" bIns="45720" rtlCol="0" anchor="ctr">
            <a:normAutofit/>
          </a:bodyPr>
          <a:lstStyle/>
          <a:p>
            <a:pPr algn="ctr" defTabSz="914400">
              <a:lnSpc>
                <a:spcPct val="90000"/>
              </a:lnSpc>
              <a:spcBef>
                <a:spcPct val="0"/>
              </a:spcBef>
              <a:spcAft>
                <a:spcPts val="800"/>
              </a:spcAft>
            </a:pPr>
            <a:r>
              <a:rPr lang="en-US" sz="2400" b="1" dirty="0">
                <a:effectLst/>
                <a:latin typeface="Arial" panose="020B0604020202020204" pitchFamily="34" charset="0"/>
                <a:ea typeface="+mj-ea"/>
                <a:cs typeface="Arial" panose="020B0604020202020204" pitchFamily="34" charset="0"/>
              </a:rPr>
              <a:t>МӘТІН ФОРМАСЫНА РЕФЛЕКСИЯ ЖАСАУ</a:t>
            </a:r>
            <a:endParaRPr lang="en-US" sz="2400" dirty="0">
              <a:effectLst/>
              <a:latin typeface="Arial" panose="020B0604020202020204" pitchFamily="34" charset="0"/>
              <a:ea typeface="+mj-ea"/>
              <a:cs typeface="Arial" panose="020B0604020202020204" pitchFamily="34" charset="0"/>
            </a:endParaRPr>
          </a:p>
        </p:txBody>
      </p:sp>
      <p:pic>
        <p:nvPicPr>
          <p:cNvPr id="5122" name="Picture 2" descr="Human brain concept illustration with leaves theme">
            <a:extLst>
              <a:ext uri="{FF2B5EF4-FFF2-40B4-BE49-F238E27FC236}">
                <a16:creationId xmlns:a16="http://schemas.microsoft.com/office/drawing/2014/main" xmlns="" id="{90003B09-87E4-44B2-9D06-9743C3704C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3" r="7599" b="6220"/>
          <a:stretch/>
        </p:blipFill>
        <p:spPr bwMode="auto">
          <a:xfrm>
            <a:off x="644652" y="927243"/>
            <a:ext cx="6172837" cy="5076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3DEFC1CD-A767-444F-8FF9-7385F4615A4E}"/>
              </a:ext>
            </a:extLst>
          </p:cNvPr>
          <p:cNvSpPr txBox="1"/>
          <p:nvPr/>
        </p:nvSpPr>
        <p:spPr>
          <a:xfrm>
            <a:off x="7890979" y="1821497"/>
            <a:ext cx="3939071" cy="3160078"/>
          </a:xfrm>
          <a:prstGeom prst="rect">
            <a:avLst/>
          </a:prstGeom>
          <a:ln>
            <a:solidFill>
              <a:srgbClr val="7030A0"/>
            </a:solidFill>
          </a:ln>
        </p:spPr>
        <p:txBody>
          <a:bodyPr vert="horz" lIns="91440" tIns="45720" rIns="91440" bIns="45720" rtlCol="0">
            <a:normAutofit/>
          </a:bodyPr>
          <a:lstStyle/>
          <a:p>
            <a:pPr marL="342900" indent="-285750" algn="just" defTabSz="914400">
              <a:lnSpc>
                <a:spcPct val="90000"/>
              </a:lnSpc>
              <a:spcAft>
                <a:spcPts val="600"/>
              </a:spcAft>
              <a:buFont typeface="Wingdings" panose="05000000000000000000" pitchFamily="2" charset="2"/>
              <a:buChar char="ü"/>
            </a:pPr>
            <a:r>
              <a:rPr lang="en-US" sz="1600" dirty="0" err="1">
                <a:effectLst/>
                <a:latin typeface="Arial" panose="020B0604020202020204" pitchFamily="34" charset="0"/>
                <a:cs typeface="Arial" panose="020B0604020202020204" pitchFamily="34" charset="0"/>
              </a:rPr>
              <a:t>мәтіннің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формасына</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тіліне</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сапасына</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баға</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беру</a:t>
            </a:r>
            <a:r>
              <a:rPr lang="en-US" sz="1600" dirty="0">
                <a:effectLst/>
                <a:latin typeface="Arial" panose="020B0604020202020204" pitchFamily="34" charset="0"/>
                <a:cs typeface="Arial" panose="020B0604020202020204" pitchFamily="34" charset="0"/>
              </a:rPr>
              <a:t>;</a:t>
            </a:r>
          </a:p>
          <a:p>
            <a:pPr marL="342900" indent="-285750" algn="just" defTabSz="914400">
              <a:lnSpc>
                <a:spcPct val="90000"/>
              </a:lnSpc>
              <a:spcAft>
                <a:spcPts val="600"/>
              </a:spcAft>
              <a:buFont typeface="Wingdings" panose="05000000000000000000" pitchFamily="2" charset="2"/>
              <a:buChar char="ü"/>
            </a:pPr>
            <a:r>
              <a:rPr lang="en-US" sz="1600" dirty="0" err="1">
                <a:effectLst/>
                <a:latin typeface="Arial" panose="020B0604020202020204" pitchFamily="34" charset="0"/>
                <a:cs typeface="Arial" panose="020B0604020202020204" pitchFamily="34" charset="0"/>
              </a:rPr>
              <a:t>жанр</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стиль</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ерекшеліктері</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туралы</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білімін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мәтіндегі</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ирония</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юмор</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яғни</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жанр</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түрлері</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мен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автордың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берген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бағасын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анықтау</a:t>
            </a:r>
            <a:r>
              <a:rPr lang="en-US" sz="1600" dirty="0">
                <a:effectLst/>
                <a:latin typeface="Arial" panose="020B0604020202020204" pitchFamily="34" charset="0"/>
                <a:cs typeface="Arial" panose="020B0604020202020204" pitchFamily="34" charset="0"/>
              </a:rPr>
              <a:t>;</a:t>
            </a:r>
          </a:p>
          <a:p>
            <a:pPr marL="342900" indent="-285750" algn="just" defTabSz="914400">
              <a:lnSpc>
                <a:spcPct val="90000"/>
              </a:lnSpc>
              <a:spcAft>
                <a:spcPts val="600"/>
              </a:spcAft>
              <a:buFont typeface="Wingdings" panose="05000000000000000000" pitchFamily="2" charset="2"/>
              <a:buChar char="ü"/>
            </a:pPr>
            <a:r>
              <a:rPr lang="en-US" sz="1600" dirty="0" err="1">
                <a:effectLst/>
                <a:latin typeface="Arial" panose="020B0604020202020204" pitchFamily="34" charset="0"/>
                <a:cs typeface="Arial" panose="020B0604020202020204" pitchFamily="34" charset="0"/>
              </a:rPr>
              <a:t>тілдік</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бірліктерді</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ажыратып</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мәтіндегі</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детальді</a:t>
            </a:r>
            <a:r>
              <a:rPr lang="kk-KZ"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ақпараттардың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рөлін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түсіну</a:t>
            </a:r>
            <a:r>
              <a:rPr lang="en-US" sz="1600" dirty="0">
                <a:effectLst/>
                <a:latin typeface="Arial" panose="020B0604020202020204" pitchFamily="34" charset="0"/>
                <a:cs typeface="Arial" panose="020B0604020202020204" pitchFamily="34" charset="0"/>
              </a:rPr>
              <a:t>;</a:t>
            </a:r>
          </a:p>
          <a:p>
            <a:pPr marL="342900" indent="-285750" algn="just" defTabSz="914400">
              <a:lnSpc>
                <a:spcPct val="90000"/>
              </a:lnSpc>
              <a:spcAft>
                <a:spcPts val="600"/>
              </a:spcAft>
              <a:buFont typeface="Wingdings" panose="05000000000000000000" pitchFamily="2" charset="2"/>
              <a:buChar char="ü"/>
            </a:pPr>
            <a:r>
              <a:rPr lang="en-US" sz="1600" dirty="0" err="1">
                <a:effectLst/>
                <a:latin typeface="Arial" panose="020B0604020202020204" pitchFamily="34" charset="0"/>
                <a:cs typeface="Arial" panose="020B0604020202020204" pitchFamily="34" charset="0"/>
              </a:rPr>
              <a:t>автор</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үнін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көзқарасын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анықтау</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суреттелген</a:t>
            </a:r>
            <a:r>
              <a:rPr lang="kk-KZ" sz="1600" dirty="0">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затқа</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ұғымға</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автордың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берген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бағасын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анықтау</a:t>
            </a:r>
            <a:r>
              <a:rPr lang="en-US" sz="1600" dirty="0">
                <a:effectLst/>
                <a:latin typeface="Arial" panose="020B0604020202020204" pitchFamily="34" charset="0"/>
                <a:cs typeface="Arial" panose="020B0604020202020204" pitchFamily="34" charset="0"/>
              </a:rPr>
              <a:t>.</a:t>
            </a:r>
          </a:p>
        </p:txBody>
      </p:sp>
      <p:sp>
        <p:nvSpPr>
          <p:cNvPr id="2" name="Номер слайда 1">
            <a:extLst>
              <a:ext uri="{FF2B5EF4-FFF2-40B4-BE49-F238E27FC236}">
                <a16:creationId xmlns:a16="http://schemas.microsoft.com/office/drawing/2014/main" xmlns="" id="{78F1466D-95B4-45CE-AF1F-B06292B63BE2}"/>
              </a:ext>
            </a:extLst>
          </p:cNvPr>
          <p:cNvSpPr>
            <a:spLocks noGrp="1"/>
          </p:cNvSpPr>
          <p:nvPr>
            <p:ph type="sldNum" sz="quarter" idx="12"/>
          </p:nvPr>
        </p:nvSpPr>
        <p:spPr>
          <a:xfrm>
            <a:off x="10853928" y="6356350"/>
            <a:ext cx="704088" cy="365125"/>
          </a:xfrm>
        </p:spPr>
        <p:txBody>
          <a:bodyPr vert="horz" lIns="91440" tIns="45720" rIns="91440" bIns="45720" rtlCol="0" anchor="ctr">
            <a:normAutofit/>
          </a:bodyPr>
          <a:lstStyle/>
          <a:p>
            <a:pPr algn="l" defTabSz="914400">
              <a:spcAft>
                <a:spcPts val="600"/>
              </a:spcAft>
              <a:defRPr/>
            </a:pPr>
            <a:fld id="{5DEC4DEA-AA9B-43B9-9F69-C643F895B97B}" type="slidenum">
              <a:rPr lang="en-US" smtClean="0">
                <a:solidFill>
                  <a:prstClr val="black">
                    <a:tint val="75000"/>
                  </a:prstClr>
                </a:solidFill>
                <a:latin typeface="Calibri" panose="020F0502020204030204"/>
              </a:rPr>
              <a:pPr algn="l" defTabSz="914400">
                <a:spcAft>
                  <a:spcPts val="600"/>
                </a:spcAft>
                <a:defRPr/>
              </a:pPr>
              <a:t>28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30531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Плоские красочные иконки совместной работы с персоналом, работающих вместе, изолированные Бесплатные векторы">
            <a:extLst>
              <a:ext uri="{FF2B5EF4-FFF2-40B4-BE49-F238E27FC236}">
                <a16:creationId xmlns:a16="http://schemas.microsoft.com/office/drawing/2014/main" xmlns="" id="{508EA461-5485-4D33-B3C1-0A5D119168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2148" y="346028"/>
            <a:ext cx="6774101" cy="38640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64C9BC4-D2C5-414B-83A8-D2C6B78259BE}"/>
              </a:ext>
            </a:extLst>
          </p:cNvPr>
          <p:cNvSpPr txBox="1"/>
          <p:nvPr/>
        </p:nvSpPr>
        <p:spPr>
          <a:xfrm>
            <a:off x="402112" y="263836"/>
            <a:ext cx="2367808" cy="755900"/>
          </a:xfrm>
          <a:prstGeom prst="rect">
            <a:avLst/>
          </a:prstGeom>
        </p:spPr>
        <p:txBody>
          <a:bodyPr vert="horz" lIns="91440" tIns="45720" rIns="91440" bIns="45720" rtlCol="0" anchor="ctr">
            <a:normAutofit/>
          </a:bodyPr>
          <a:lstStyle/>
          <a:p>
            <a:pPr algn="ctr" defTabSz="914400">
              <a:spcAft>
                <a:spcPts val="800"/>
              </a:spcAft>
            </a:pPr>
            <a:r>
              <a:rPr lang="en-US" sz="1400" b="1" dirty="0">
                <a:solidFill>
                  <a:schemeClr val="bg2">
                    <a:lumMod val="25000"/>
                  </a:schemeClr>
                </a:solidFill>
                <a:effectLst/>
                <a:latin typeface="Arial" panose="020B0604020202020204" pitchFamily="34" charset="0"/>
                <a:cs typeface="Arial" panose="020B0604020202020204" pitchFamily="34" charset="0"/>
              </a:rPr>
              <a:t>ВИЗУАЛИЗАЦИЯ ТҮРЛЕРІ: ЭЛЕКТРОНДЫ ОРТАДАҒЫ ЖҰМЫС</a:t>
            </a:r>
            <a:endParaRPr lang="en-US" sz="1400" dirty="0">
              <a:solidFill>
                <a:schemeClr val="bg2">
                  <a:lumMod val="25000"/>
                </a:schemeClr>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F00CF20A-902E-48EB-97CF-74F99E434DC2}"/>
              </a:ext>
            </a:extLst>
          </p:cNvPr>
          <p:cNvSpPr txBox="1"/>
          <p:nvPr/>
        </p:nvSpPr>
        <p:spPr>
          <a:xfrm>
            <a:off x="438352" y="1111647"/>
            <a:ext cx="2148423" cy="2893100"/>
          </a:xfrm>
          <a:prstGeom prst="rect">
            <a:avLst/>
          </a:prstGeom>
          <a:noFill/>
          <a:ln>
            <a:solidFill>
              <a:schemeClr val="bg2"/>
            </a:solidFill>
          </a:ln>
        </p:spPr>
        <p:txBody>
          <a:bodyPr wrap="square">
            <a:spAutoFit/>
          </a:bodyPr>
          <a:lstStyle/>
          <a:p>
            <a:pPr algn="ctr">
              <a:spcAft>
                <a:spcPts val="600"/>
              </a:spcAft>
            </a:pPr>
            <a:r>
              <a:rPr lang="kk-KZ" sz="14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М</a:t>
            </a:r>
            <a:r>
              <a:rPr lang="kk-K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ұғалімдер ақпаратты анықтау мен талдау үшін оқушылардың жас ерекшеліктеріне сай түрлі мәтіндерді, сондай-ақ, мәтіндегі мәліметтерді пайдаланып диаграмма, схема, график, кесте және т. б. құруға бағытталған тапсырмаларды ұсынады.</a:t>
            </a:r>
            <a:endParaRPr lang="ru-RU" sz="1400" dirty="0">
              <a:solidFill>
                <a:schemeClr val="bg2">
                  <a:lumMod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C7E13BB4-F4DC-4C63-841B-DF125ABD05E1}"/>
              </a:ext>
            </a:extLst>
          </p:cNvPr>
          <p:cNvSpPr txBox="1"/>
          <p:nvPr/>
        </p:nvSpPr>
        <p:spPr>
          <a:xfrm>
            <a:off x="9474415" y="263603"/>
            <a:ext cx="2534387" cy="830997"/>
          </a:xfrm>
          <a:prstGeom prst="rect">
            <a:avLst/>
          </a:prstGeom>
          <a:noFill/>
        </p:spPr>
        <p:txBody>
          <a:bodyPr wrap="square">
            <a:spAutoFit/>
          </a:bodyPr>
          <a:lstStyle/>
          <a:p>
            <a:pPr algn="ctr"/>
            <a:r>
              <a:rPr lang="kk-KZ" sz="1200" b="1"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ПРОБЛЕМАЛЫҚ ЖАҒДАЯТТЫ ШЕШУ </a:t>
            </a:r>
          </a:p>
          <a:p>
            <a:pPr algn="ctr"/>
            <a:r>
              <a:rPr lang="kk-KZ" sz="1200" b="1"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(ИНТЕРНЕТ-РЕСУРСТАРМЕН ЖҰМЫС) </a:t>
            </a:r>
            <a:endParaRPr lang="ru-RU" sz="12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B2D35E89-F2E6-46CE-81F8-506E6D41D501}"/>
              </a:ext>
            </a:extLst>
          </p:cNvPr>
          <p:cNvSpPr txBox="1"/>
          <p:nvPr/>
        </p:nvSpPr>
        <p:spPr>
          <a:xfrm>
            <a:off x="9800086" y="1129810"/>
            <a:ext cx="2027474" cy="2816412"/>
          </a:xfrm>
          <a:prstGeom prst="rect">
            <a:avLst/>
          </a:prstGeom>
          <a:noFill/>
          <a:ln>
            <a:solidFill>
              <a:schemeClr val="bg2"/>
            </a:solidFill>
          </a:ln>
        </p:spPr>
        <p:txBody>
          <a:bodyPr wrap="square">
            <a:spAutoFit/>
          </a:bodyPr>
          <a:lstStyle/>
          <a:p>
            <a:pPr algn="ctr">
              <a:lnSpc>
                <a:spcPct val="107000"/>
              </a:lnSpc>
              <a:spcAft>
                <a:spcPts val="800"/>
              </a:spcAft>
            </a:pPr>
            <a:r>
              <a:rPr lang="kk-KZ"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Бұл бөлімнің тапсырмалары нақты проблемалық жағдаятты шешуде оқушының ғаламтордан қажетті ақпаратты тауып, қолдана білуін көздейді.</a:t>
            </a:r>
          </a:p>
          <a:p>
            <a:pPr algn="ctr">
              <a:lnSpc>
                <a:spcPct val="107000"/>
              </a:lnSpc>
              <a:spcAft>
                <a:spcPts val="800"/>
              </a:spcAft>
            </a:pPr>
            <a:endParaRPr lang="kk-KZ" sz="14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ru-RU" sz="1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346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Растущее дерево с зелеными листьями из открытой книги премиум фото"/>
          <p:cNvPicPr>
            <a:picLocks noChangeAspect="1" noChangeArrowheads="1"/>
          </p:cNvPicPr>
          <p:nvPr/>
        </p:nvPicPr>
        <p:blipFill rotWithShape="1">
          <a:blip r:embed="rId2">
            <a:extLst>
              <a:ext uri="{28A0092B-C50C-407E-A947-70E740481C1C}">
                <a14:useLocalDpi xmlns:a14="http://schemas.microsoft.com/office/drawing/2010/main" val="0"/>
              </a:ext>
            </a:extLst>
          </a:blip>
          <a:srcRect l="19409" r="2128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094476" y="5416505"/>
            <a:ext cx="5091112" cy="137008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8" name="Прямоугольник 7"/>
          <p:cNvSpPr/>
          <p:nvPr/>
        </p:nvSpPr>
        <p:spPr>
          <a:xfrm>
            <a:off x="6405824" y="1957609"/>
            <a:ext cx="5290876" cy="1615186"/>
          </a:xfrm>
          <a:prstGeom prst="rect">
            <a:avLst/>
          </a:prstGeom>
          <a:ln w="19050">
            <a:solidFill>
              <a:schemeClr val="tx1">
                <a:lumMod val="65000"/>
                <a:lumOff val="35000"/>
              </a:schemeClr>
            </a:solidFill>
            <a:prstDash val="dash"/>
          </a:ln>
        </p:spPr>
        <p:txBody>
          <a:bodyPr wrap="square">
            <a:spAutoFit/>
          </a:bodyPr>
          <a:lstStyle/>
          <a:p>
            <a:pPr algn="ctr">
              <a:spcAft>
                <a:spcPts val="600"/>
              </a:spcAft>
            </a:pPr>
            <a:endParaRPr lang="kk-KZ" sz="1798" dirty="0"/>
          </a:p>
          <a:p>
            <a:pPr algn="ctr">
              <a:spcAft>
                <a:spcPts val="600"/>
              </a:spcAft>
            </a:pPr>
            <a:r>
              <a:rPr lang="kk-KZ" sz="1600" dirty="0">
                <a:latin typeface="Arial" panose="020B0604020202020204" pitchFamily="34" charset="0"/>
                <a:cs typeface="Arial" panose="020B0604020202020204" pitchFamily="34" charset="0"/>
              </a:rPr>
              <a:t>МИНИМАЛДЫ САУАТТЫЛЫҚ – қарапайым хабарламаларды </a:t>
            </a:r>
          </a:p>
          <a:p>
            <a:pPr algn="ctr">
              <a:spcAft>
                <a:spcPts val="600"/>
              </a:spcAft>
            </a:pPr>
            <a:r>
              <a:rPr lang="kk-KZ" sz="1600" dirty="0">
                <a:latin typeface="Arial" panose="020B0604020202020204" pitchFamily="34" charset="0"/>
                <a:cs typeface="Arial" panose="020B0604020202020204" pitchFamily="34" charset="0"/>
              </a:rPr>
              <a:t>оқу және жазу дағдылары.</a:t>
            </a:r>
          </a:p>
          <a:p>
            <a:pPr algn="ctr">
              <a:spcAft>
                <a:spcPts val="600"/>
              </a:spcAft>
            </a:pPr>
            <a:endParaRPr lang="ru-RU" sz="1798" dirty="0"/>
          </a:p>
        </p:txBody>
      </p:sp>
      <p:sp>
        <p:nvSpPr>
          <p:cNvPr id="9" name="Прямоугольник 8"/>
          <p:cNvSpPr/>
          <p:nvPr/>
        </p:nvSpPr>
        <p:spPr>
          <a:xfrm>
            <a:off x="6405823" y="3992162"/>
            <a:ext cx="5290875" cy="1584729"/>
          </a:xfrm>
          <a:prstGeom prst="rect">
            <a:avLst/>
          </a:prstGeom>
          <a:ln w="19050">
            <a:solidFill>
              <a:schemeClr val="tx1">
                <a:lumMod val="65000"/>
                <a:lumOff val="35000"/>
              </a:schemeClr>
            </a:solidFill>
            <a:prstDash val="dash"/>
          </a:ln>
        </p:spPr>
        <p:txBody>
          <a:bodyPr wrap="square">
            <a:spAutoFit/>
          </a:bodyPr>
          <a:lstStyle/>
          <a:p>
            <a:pPr algn="ctr">
              <a:spcAft>
                <a:spcPts val="600"/>
              </a:spcAft>
            </a:pPr>
            <a:endParaRPr lang="kk-KZ" sz="1798" dirty="0"/>
          </a:p>
          <a:p>
            <a:pPr algn="ctr">
              <a:spcAft>
                <a:spcPts val="600"/>
              </a:spcAft>
            </a:pPr>
            <a:r>
              <a:rPr lang="kk-KZ" sz="1600" dirty="0">
                <a:latin typeface="Arial" panose="020B0604020202020204" pitchFamily="34" charset="0"/>
                <a:cs typeface="Arial" panose="020B0604020202020204" pitchFamily="34" charset="0"/>
              </a:rPr>
              <a:t>ФУНКЦИОНАЛДЫ САУАТТЫЛЫҚ – </a:t>
            </a:r>
          </a:p>
          <a:p>
            <a:pPr algn="ctr">
              <a:spcAft>
                <a:spcPts val="600"/>
              </a:spcAft>
            </a:pPr>
            <a:r>
              <a:rPr lang="kk-KZ" sz="1600" dirty="0">
                <a:latin typeface="Arial" panose="020B0604020202020204" pitchFamily="34" charset="0"/>
                <a:cs typeface="Arial" panose="020B0604020202020204" pitchFamily="34" charset="0"/>
              </a:rPr>
              <a:t>адам өзінің оқу және жазу дағдыларын әлеуметтік ортада қарым-қатынас жасауда қолдана білу.</a:t>
            </a:r>
          </a:p>
          <a:p>
            <a:pPr algn="ctr">
              <a:spcAft>
                <a:spcPts val="600"/>
              </a:spcAft>
            </a:pPr>
            <a:endParaRPr lang="ru-RU" sz="1600" dirty="0">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xmlns="" id="{8D64D03B-ED61-4AC3-8441-47A852B7B0FE}"/>
              </a:ext>
            </a:extLst>
          </p:cNvPr>
          <p:cNvSpPr/>
          <p:nvPr/>
        </p:nvSpPr>
        <p:spPr>
          <a:xfrm>
            <a:off x="6405822" y="302017"/>
            <a:ext cx="5290876" cy="1292020"/>
          </a:xfrm>
          <a:prstGeom prst="rect">
            <a:avLst/>
          </a:prstGeom>
          <a:ln w="19050">
            <a:solidFill>
              <a:schemeClr val="tx1">
                <a:lumMod val="65000"/>
                <a:lumOff val="35000"/>
              </a:schemeClr>
            </a:solidFill>
            <a:prstDash val="dash"/>
          </a:ln>
        </p:spPr>
        <p:txBody>
          <a:bodyPr wrap="square">
            <a:spAutoFit/>
          </a:bodyPr>
          <a:lstStyle/>
          <a:p>
            <a:pPr algn="ctr">
              <a:spcAft>
                <a:spcPts val="600"/>
              </a:spcAft>
            </a:pPr>
            <a:endParaRPr lang="kk-KZ" sz="1798" dirty="0"/>
          </a:p>
          <a:p>
            <a:pPr algn="ctr">
              <a:spcAft>
                <a:spcPts val="600"/>
              </a:spcAft>
            </a:pPr>
            <a:r>
              <a:rPr lang="en-US" sz="1600" dirty="0">
                <a:latin typeface="Arial" panose="020B0604020202020204" pitchFamily="34" charset="0"/>
                <a:cs typeface="Arial" panose="020B0604020202020204" pitchFamily="34" charset="0"/>
              </a:rPr>
              <a:t>САУАТТЫЛЫҚ  - </a:t>
            </a:r>
            <a:r>
              <a:rPr lang="en-US" sz="1600" dirty="0" err="1">
                <a:latin typeface="Arial" panose="020B0604020202020204" pitchFamily="34" charset="0"/>
                <a:cs typeface="Arial" panose="020B0604020202020204" pitchFamily="34" charset="0"/>
              </a:rPr>
              <a:t>оқу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жазу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санау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және</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құжаттармен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жұмыс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жасай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алу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дағдылары</a:t>
            </a:r>
            <a:r>
              <a:rPr lang="kk-KZ"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ctr">
              <a:spcAft>
                <a:spcPts val="600"/>
              </a:spcAft>
            </a:pPr>
            <a:endParaRPr lang="ru-RU" sz="1798" dirty="0"/>
          </a:p>
        </p:txBody>
      </p:sp>
    </p:spTree>
    <p:extLst>
      <p:ext uri="{BB962C8B-B14F-4D97-AF65-F5344CB8AC3E}">
        <p14:creationId xmlns:p14="http://schemas.microsoft.com/office/powerpoint/2010/main" val="650662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9FC5EC-EC24-48F2-B9C3-11E80C0A2531}"/>
              </a:ext>
            </a:extLst>
          </p:cNvPr>
          <p:cNvSpPr>
            <a:spLocks noGrp="1"/>
          </p:cNvSpPr>
          <p:nvPr>
            <p:ph type="title"/>
          </p:nvPr>
        </p:nvSpPr>
        <p:spPr>
          <a:xfrm>
            <a:off x="4092526" y="113659"/>
            <a:ext cx="4613919" cy="325683"/>
          </a:xfrm>
        </p:spPr>
        <p:txBody>
          <a:bodyPr vert="horz" lIns="91440" tIns="45720" rIns="91440" bIns="45720" rtlCol="0" anchor="b">
            <a:noAutofit/>
          </a:bodyPr>
          <a:lstStyle/>
          <a:p>
            <a:pPr algn="ctr"/>
            <a:r>
              <a:rPr lang="en-US" sz="1600" b="1" dirty="0">
                <a:latin typeface="Arial" panose="020B0604020202020204" pitchFamily="34" charset="0"/>
                <a:cs typeface="Arial" panose="020B0604020202020204" pitchFamily="34" charset="0"/>
              </a:rPr>
              <a:t>ТОПТЫҚ ЖҰМЫС </a:t>
            </a:r>
          </a:p>
        </p:txBody>
      </p:sp>
      <p:pic>
        <p:nvPicPr>
          <p:cNvPr id="10" name="Объект 9">
            <a:extLst>
              <a:ext uri="{FF2B5EF4-FFF2-40B4-BE49-F238E27FC236}">
                <a16:creationId xmlns:a16="http://schemas.microsoft.com/office/drawing/2014/main" xmlns="" id="{1366AD96-0352-400C-9281-5FD2C78E7E65}"/>
              </a:ext>
            </a:extLst>
          </p:cNvPr>
          <p:cNvPicPr>
            <a:picLocks noGrp="1" noChangeAspect="1"/>
          </p:cNvPicPr>
          <p:nvPr>
            <p:ph idx="1"/>
          </p:nvPr>
        </p:nvPicPr>
        <p:blipFill rotWithShape="1">
          <a:blip r:embed="rId2"/>
          <a:srcRect l="12569" t="21516" r="11443" b="6864"/>
          <a:stretch/>
        </p:blipFill>
        <p:spPr>
          <a:xfrm>
            <a:off x="403568" y="620408"/>
            <a:ext cx="5758390" cy="3103467"/>
          </a:xfrm>
          <a:prstGeom prst="rect">
            <a:avLst/>
          </a:prstGeom>
          <a:ln>
            <a:noFill/>
          </a:ln>
          <a:effectLst>
            <a:outerShdw blurRad="292100" dist="139700" dir="2700000" algn="tl" rotWithShape="0">
              <a:srgbClr val="333333">
                <a:alpha val="65000"/>
              </a:srgbClr>
            </a:outerShdw>
          </a:effectLst>
        </p:spPr>
      </p:pic>
      <p:sp>
        <p:nvSpPr>
          <p:cNvPr id="4" name="Номер слайда 3">
            <a:extLst>
              <a:ext uri="{FF2B5EF4-FFF2-40B4-BE49-F238E27FC236}">
                <a16:creationId xmlns:a16="http://schemas.microsoft.com/office/drawing/2014/main" xmlns="" id="{F9D6384E-AC1D-46E9-A992-64BE8F22A66B}"/>
              </a:ext>
            </a:extLst>
          </p:cNvPr>
          <p:cNvSpPr>
            <a:spLocks noGrp="1"/>
          </p:cNvSpPr>
          <p:nvPr>
            <p:ph type="sldNum" sz="quarter" idx="12"/>
          </p:nvPr>
        </p:nvSpPr>
        <p:spPr>
          <a:xfrm>
            <a:off x="73152" y="3383280"/>
            <a:ext cx="457200" cy="365125"/>
          </a:xfrm>
        </p:spPr>
        <p:txBody>
          <a:bodyPr vert="horz" lIns="91440" tIns="45720" rIns="91440" bIns="45720" rtlCol="0" anchor="ctr">
            <a:normAutofit/>
          </a:bodyPr>
          <a:lstStyle/>
          <a:p>
            <a:pPr algn="ctr">
              <a:spcAft>
                <a:spcPts val="600"/>
              </a:spcAft>
            </a:pPr>
            <a:fld id="{5DEC4DEA-AA9B-43B9-9F69-C643F895B97B}" type="slidenum">
              <a:rPr lang="en-US">
                <a:solidFill>
                  <a:srgbClr val="FFFFFF"/>
                </a:solidFill>
              </a:rPr>
              <a:pPr algn="ctr">
                <a:spcAft>
                  <a:spcPts val="600"/>
                </a:spcAft>
              </a:pPr>
              <a:t>30</a:t>
            </a:fld>
            <a:endParaRPr lang="en-US">
              <a:solidFill>
                <a:srgbClr val="FFFFFF"/>
              </a:solidFill>
            </a:endParaRPr>
          </a:p>
        </p:txBody>
      </p:sp>
      <p:pic>
        <p:nvPicPr>
          <p:cNvPr id="14" name="Рисунок 13">
            <a:extLst>
              <a:ext uri="{FF2B5EF4-FFF2-40B4-BE49-F238E27FC236}">
                <a16:creationId xmlns:a16="http://schemas.microsoft.com/office/drawing/2014/main" xmlns="" id="{0E94B823-C26A-4D46-A423-8AAF63FD01D1}"/>
              </a:ext>
            </a:extLst>
          </p:cNvPr>
          <p:cNvPicPr>
            <a:picLocks noChangeAspect="1"/>
          </p:cNvPicPr>
          <p:nvPr/>
        </p:nvPicPr>
        <p:blipFill rotWithShape="1">
          <a:blip r:embed="rId3"/>
          <a:srcRect l="8724" t="26666" r="8393" b="12926"/>
          <a:stretch/>
        </p:blipFill>
        <p:spPr>
          <a:xfrm>
            <a:off x="403568" y="3978055"/>
            <a:ext cx="5603942" cy="2879945"/>
          </a:xfrm>
          <a:prstGeom prst="rect">
            <a:avLst/>
          </a:prstGeom>
          <a:ln>
            <a:noFill/>
          </a:ln>
          <a:effectLst>
            <a:outerShdw blurRad="292100" dist="139700" dir="2700000" algn="tl" rotWithShape="0">
              <a:srgbClr val="333333">
                <a:alpha val="65000"/>
              </a:srgbClr>
            </a:outerShdw>
          </a:effectLst>
        </p:spPr>
      </p:pic>
      <p:pic>
        <p:nvPicPr>
          <p:cNvPr id="12" name="Рисунок 11" descr="Изображение выглядит как текст&#10;&#10;Автоматически созданное описание">
            <a:extLst>
              <a:ext uri="{FF2B5EF4-FFF2-40B4-BE49-F238E27FC236}">
                <a16:creationId xmlns:a16="http://schemas.microsoft.com/office/drawing/2014/main" xmlns="" id="{2CB14A7D-BB50-4A70-B047-6152F5AF4AE5}"/>
              </a:ext>
            </a:extLst>
          </p:cNvPr>
          <p:cNvPicPr>
            <a:picLocks noChangeAspect="1"/>
          </p:cNvPicPr>
          <p:nvPr/>
        </p:nvPicPr>
        <p:blipFill rotWithShape="1">
          <a:blip r:embed="rId4"/>
          <a:srcRect l="11939" t="21633" r="12755" b="9116"/>
          <a:stretch/>
        </p:blipFill>
        <p:spPr>
          <a:xfrm>
            <a:off x="6431956" y="620407"/>
            <a:ext cx="5512775" cy="3103467"/>
          </a:xfrm>
          <a:prstGeom prst="rect">
            <a:avLst/>
          </a:prstGeom>
          <a:ln>
            <a:noFill/>
          </a:ln>
          <a:effectLst>
            <a:outerShdw blurRad="292100" dist="139700" dir="2700000" algn="tl" rotWithShape="0">
              <a:srgbClr val="333333">
                <a:alpha val="65000"/>
              </a:srgbClr>
            </a:outerShdw>
          </a:effectLst>
        </p:spPr>
      </p:pic>
      <p:sp>
        <p:nvSpPr>
          <p:cNvPr id="44" name="TextBox 43">
            <a:extLst>
              <a:ext uri="{FF2B5EF4-FFF2-40B4-BE49-F238E27FC236}">
                <a16:creationId xmlns:a16="http://schemas.microsoft.com/office/drawing/2014/main" xmlns="" id="{889F1E33-3C10-4BB4-A533-CF4454A91547}"/>
              </a:ext>
            </a:extLst>
          </p:cNvPr>
          <p:cNvSpPr txBox="1"/>
          <p:nvPr/>
        </p:nvSpPr>
        <p:spPr>
          <a:xfrm>
            <a:off x="7128484" y="4511229"/>
            <a:ext cx="3883742" cy="1077218"/>
          </a:xfrm>
          <a:prstGeom prst="rect">
            <a:avLst/>
          </a:prstGeom>
          <a:solidFill>
            <a:schemeClr val="accent2">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k-KZ"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dirty="0">
                <a:latin typeface="Arial" panose="020B0604020202020204" pitchFamily="34" charset="0"/>
                <a:ea typeface="Calibri" panose="020F0502020204030204" pitchFamily="34" charset="0"/>
                <a:cs typeface="Arial" panose="020B0604020202020204" pitchFamily="34" charset="0"/>
              </a:rPr>
              <a:t>ЖҰМЫС ДӘПТЕРІ. </a:t>
            </a:r>
            <a:r>
              <a:rPr lang="kk-KZ" sz="1600" dirty="0">
                <a:effectLst/>
                <a:latin typeface="Arial" panose="020B0604020202020204" pitchFamily="34" charset="0"/>
                <a:ea typeface="Calibri" panose="020F0502020204030204" pitchFamily="34" charset="0"/>
                <a:cs typeface="Arial" panose="020B0604020202020204" pitchFamily="34" charset="0"/>
              </a:rPr>
              <a:t>6-КҮН. </a:t>
            </a:r>
          </a:p>
          <a:p>
            <a:pPr algn="ctr"/>
            <a:r>
              <a:rPr lang="kk-KZ" sz="1600" dirty="0">
                <a:effectLst/>
                <a:latin typeface="Arial" panose="020B0604020202020204" pitchFamily="34" charset="0"/>
                <a:ea typeface="Calibri" panose="020F0502020204030204" pitchFamily="34" charset="0"/>
                <a:cs typeface="Arial" panose="020B0604020202020204" pitchFamily="34" charset="0"/>
              </a:rPr>
              <a:t>2-ТАПСЫРМА.</a:t>
            </a: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13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9">
            <a:extLst>
              <a:ext uri="{FF2B5EF4-FFF2-40B4-BE49-F238E27FC236}">
                <a16:creationId xmlns:a16="http://schemas.microsoft.com/office/drawing/2014/main" xmlns="" id="{8FDF7B32-F54C-E4F5-8851-C938DB725DE9}"/>
              </a:ext>
            </a:extLst>
          </p:cNvPr>
          <p:cNvPicPr>
            <a:picLocks noGrp="1" noChangeAspect="1"/>
          </p:cNvPicPr>
          <p:nvPr>
            <p:ph idx="1"/>
          </p:nvPr>
        </p:nvPicPr>
        <p:blipFill rotWithShape="1">
          <a:blip r:embed="rId2"/>
          <a:srcRect l="12569" t="21516" r="11443" b="6864"/>
          <a:stretch/>
        </p:blipFill>
        <p:spPr>
          <a:xfrm>
            <a:off x="841922" y="643467"/>
            <a:ext cx="10508156" cy="5571065"/>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175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descr="Изображение выглядит как текст&#10;&#10;Автоматически созданное описание">
            <a:extLst>
              <a:ext uri="{FF2B5EF4-FFF2-40B4-BE49-F238E27FC236}">
                <a16:creationId xmlns:a16="http://schemas.microsoft.com/office/drawing/2014/main" xmlns="" id="{EFF41A07-0196-E786-1634-529640197D1B}"/>
              </a:ext>
            </a:extLst>
          </p:cNvPr>
          <p:cNvPicPr>
            <a:picLocks noGrp="1" noChangeAspect="1"/>
          </p:cNvPicPr>
          <p:nvPr>
            <p:ph idx="1"/>
          </p:nvPr>
        </p:nvPicPr>
        <p:blipFill rotWithShape="1">
          <a:blip r:embed="rId2"/>
          <a:srcRect l="11939" t="21633" r="12755" b="9116"/>
          <a:stretch/>
        </p:blipFill>
        <p:spPr>
          <a:xfrm>
            <a:off x="710958" y="643467"/>
            <a:ext cx="10770084" cy="5571065"/>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1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a:extLst>
              <a:ext uri="{FF2B5EF4-FFF2-40B4-BE49-F238E27FC236}">
                <a16:creationId xmlns:a16="http://schemas.microsoft.com/office/drawing/2014/main" xmlns="" id="{E4C6816D-3879-F8D6-CE50-D4184F2BA219}"/>
              </a:ext>
            </a:extLst>
          </p:cNvPr>
          <p:cNvPicPr>
            <a:picLocks noGrp="1" noChangeAspect="1"/>
          </p:cNvPicPr>
          <p:nvPr>
            <p:ph idx="1"/>
          </p:nvPr>
        </p:nvPicPr>
        <p:blipFill rotWithShape="1">
          <a:blip r:embed="rId2"/>
          <a:srcRect l="8724" t="26666" r="8393" b="12926"/>
          <a:stretch/>
        </p:blipFill>
        <p:spPr>
          <a:xfrm>
            <a:off x="643467" y="1193627"/>
            <a:ext cx="10905066" cy="4470744"/>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433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90B12C3-0DFB-493C-A9D1-81E77681317A}"/>
              </a:ext>
            </a:extLst>
          </p:cNvPr>
          <p:cNvSpPr>
            <a:spLocks noGrp="1"/>
          </p:cNvSpPr>
          <p:nvPr>
            <p:ph type="sldNum" sz="quarter" idx="12"/>
          </p:nvPr>
        </p:nvSpPr>
        <p:spPr/>
        <p:txBody>
          <a:bodyPr/>
          <a:lstStyle/>
          <a:p>
            <a:fld id="{2F626EA4-A103-48DF-8BC3-27C3798A2C97}" type="slidenum">
              <a:rPr lang="en-GB" altLang="en-US" smtClean="0"/>
              <a:pPr/>
              <a:t>34</a:t>
            </a:fld>
            <a:endParaRPr lang="en-GB" altLang="en-US"/>
          </a:p>
        </p:txBody>
      </p:sp>
      <p:graphicFrame>
        <p:nvGraphicFramePr>
          <p:cNvPr id="4" name="Таблица 3">
            <a:extLst>
              <a:ext uri="{FF2B5EF4-FFF2-40B4-BE49-F238E27FC236}">
                <a16:creationId xmlns:a16="http://schemas.microsoft.com/office/drawing/2014/main" xmlns="" id="{4BE56005-F294-48FD-A89D-C7A3A0C0B54C}"/>
              </a:ext>
            </a:extLst>
          </p:cNvPr>
          <p:cNvGraphicFramePr>
            <a:graphicFrameLocks noGrp="1"/>
          </p:cNvGraphicFramePr>
          <p:nvPr/>
        </p:nvGraphicFramePr>
        <p:xfrm>
          <a:off x="4935794" y="270387"/>
          <a:ext cx="6853084" cy="6209068"/>
        </p:xfrm>
        <a:graphic>
          <a:graphicData uri="http://schemas.openxmlformats.org/drawingml/2006/table">
            <a:tbl>
              <a:tblPr/>
              <a:tblGrid>
                <a:gridCol w="3477910">
                  <a:extLst>
                    <a:ext uri="{9D8B030D-6E8A-4147-A177-3AD203B41FA5}">
                      <a16:colId xmlns:a16="http://schemas.microsoft.com/office/drawing/2014/main" xmlns="" val="1874104673"/>
                    </a:ext>
                  </a:extLst>
                </a:gridCol>
                <a:gridCol w="3375174">
                  <a:extLst>
                    <a:ext uri="{9D8B030D-6E8A-4147-A177-3AD203B41FA5}">
                      <a16:colId xmlns:a16="http://schemas.microsoft.com/office/drawing/2014/main" xmlns="" val="385310707"/>
                    </a:ext>
                  </a:extLst>
                </a:gridCol>
              </a:tblGrid>
              <a:tr h="508861">
                <a:tc gridSpan="2">
                  <a:txBody>
                    <a:bodyPr/>
                    <a:lstStyle/>
                    <a:p>
                      <a:pPr algn="ctr"/>
                      <a:r>
                        <a:rPr lang="kk-KZ" sz="1600" b="1" dirty="0">
                          <a:effectLst/>
                          <a:latin typeface="Arial" panose="020B0604020202020204" pitchFamily="34" charset="0"/>
                          <a:ea typeface="Calibri" panose="020F0502020204030204" pitchFamily="34" charset="0"/>
                          <a:cs typeface="Arial" panose="020B0604020202020204" pitchFamily="34" charset="0"/>
                        </a:rPr>
                        <a:t>Оқушыларды оқытуда , өз оқуыңызда Сіз үшін  пайдалы болған </a:t>
                      </a:r>
                    </a:p>
                    <a:p>
                      <a:pPr algn="ctr"/>
                      <a:r>
                        <a:rPr lang="kk-KZ" sz="1600" b="1" dirty="0">
                          <a:effectLst/>
                          <a:latin typeface="Arial" panose="020B0604020202020204" pitchFamily="34" charset="0"/>
                          <a:ea typeface="Calibri" panose="020F0502020204030204" pitchFamily="34" charset="0"/>
                          <a:cs typeface="Arial" panose="020B0604020202020204" pitchFamily="34" charset="0"/>
                        </a:rPr>
                        <a:t>2 мәселені жазыңыз</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788717634"/>
                  </a:ext>
                </a:extLst>
              </a:tr>
              <a:tr h="508861">
                <a:tc>
                  <a:txBody>
                    <a:bodyPr/>
                    <a:lstStyle/>
                    <a:p>
                      <a:pPr algn="ctr"/>
                      <a:r>
                        <a:rPr lang="kk-KZ"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dirty="0">
                          <a:effectLst/>
                          <a:latin typeface="Arial" panose="020B0604020202020204" pitchFamily="34" charset="0"/>
                          <a:ea typeface="Calibri" panose="020F0502020204030204" pitchFamily="34" charset="0"/>
                          <a:cs typeface="Arial" panose="020B0604020202020204" pitchFamily="34" charset="0"/>
                        </a:rPr>
                        <a:t>Оқушыларды оқытуда</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p>
                      <a:pPr algn="ctr"/>
                      <a:r>
                        <a:rPr lang="kk-KZ" sz="1600">
                          <a:effectLst/>
                          <a:latin typeface="Arial" panose="020B0604020202020204" pitchFamily="34" charset="0"/>
                          <a:ea typeface="Calibri" panose="020F0502020204030204" pitchFamily="34" charset="0"/>
                          <a:cs typeface="Arial" panose="020B0604020202020204" pitchFamily="34" charset="0"/>
                        </a:rPr>
                        <a:t>Өз оқуыңызда</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3320931826"/>
                  </a:ext>
                </a:extLst>
              </a:tr>
              <a:tr h="508861">
                <a:tc>
                  <a:txBody>
                    <a:bodyPr/>
                    <a:lstStyle/>
                    <a:p>
                      <a:pPr algn="just"/>
                      <a:r>
                        <a:rPr lang="ru-RU" sz="1600" dirty="0">
                          <a:effectLst/>
                          <a:latin typeface="Arial" panose="020B0604020202020204" pitchFamily="34" charset="0"/>
                          <a:ea typeface="Calibri" panose="020F0502020204030204" pitchFamily="34" charset="0"/>
                          <a:cs typeface="Arial" panose="020B0604020202020204" pitchFamily="34" charset="0"/>
                        </a:rPr>
                        <a:t>1</a:t>
                      </a:r>
                    </a:p>
                    <a:p>
                      <a:pPr algn="just"/>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r>
                        <a:rPr lang="ru-RU" sz="1600" dirty="0">
                          <a:effectLst/>
                          <a:latin typeface="Arial" panose="020B0604020202020204" pitchFamily="34" charset="0"/>
                          <a:ea typeface="Calibri" panose="020F0502020204030204" pitchFamily="34" charset="0"/>
                          <a:cs typeface="Arial" panose="020B0604020202020204" pitchFamily="34" charset="0"/>
                        </a:rPr>
                        <a:t>1</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3068849700"/>
                  </a:ext>
                </a:extLst>
              </a:tr>
              <a:tr h="508861">
                <a:tc>
                  <a:txBody>
                    <a:bodyPr/>
                    <a:lstStyle/>
                    <a:p>
                      <a:pPr algn="just"/>
                      <a:r>
                        <a:rPr lang="ru-RU" sz="1600" dirty="0">
                          <a:effectLst/>
                          <a:latin typeface="Arial" panose="020B0604020202020204" pitchFamily="34" charset="0"/>
                          <a:ea typeface="Calibri" panose="020F0502020204030204" pitchFamily="34" charset="0"/>
                          <a:cs typeface="Arial" panose="020B0604020202020204" pitchFamily="34" charset="0"/>
                        </a:rPr>
                        <a:t>2</a:t>
                      </a:r>
                    </a:p>
                    <a:p>
                      <a:pPr algn="just"/>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r>
                        <a:rPr lang="ru-RU" sz="1600">
                          <a:effectLst/>
                          <a:latin typeface="Arial" panose="020B0604020202020204" pitchFamily="34" charset="0"/>
                          <a:ea typeface="Calibri" panose="020F0502020204030204" pitchFamily="34" charset="0"/>
                          <a:cs typeface="Arial" panose="020B0604020202020204" pitchFamily="34" charset="0"/>
                        </a:rPr>
                        <a:t>2</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3409924778"/>
                  </a:ext>
                </a:extLst>
              </a:tr>
              <a:tr h="508861">
                <a:tc gridSpan="2">
                  <a:txBody>
                    <a:bodyPr/>
                    <a:lstStyle/>
                    <a:p>
                      <a:pPr algn="ctr"/>
                      <a:r>
                        <a:rPr lang="kk-KZ" sz="1600" b="1" dirty="0">
                          <a:effectLst/>
                          <a:latin typeface="Arial" panose="020B0604020202020204" pitchFamily="34" charset="0"/>
                          <a:ea typeface="Calibri" panose="020F0502020204030204" pitchFamily="34" charset="0"/>
                          <a:cs typeface="Arial" panose="020B0604020202020204" pitchFamily="34" charset="0"/>
                        </a:rPr>
                        <a:t>Оқушыларды оқытуда , өз оқуыңызда Сіз үшін жетілдіруді (жақсартуды) қажет ететін 2 мәселені жазыңыз.</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480241517"/>
                  </a:ext>
                </a:extLst>
              </a:tr>
              <a:tr h="508861">
                <a:tc>
                  <a:txBody>
                    <a:bodyPr/>
                    <a:lstStyle/>
                    <a:p>
                      <a:pPr algn="ct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p>
                      <a:pPr algn="ctr"/>
                      <a:r>
                        <a:rPr lang="kk-KZ" sz="1600">
                          <a:effectLst/>
                          <a:latin typeface="Arial" panose="020B0604020202020204" pitchFamily="34" charset="0"/>
                          <a:ea typeface="Calibri" panose="020F0502020204030204" pitchFamily="34" charset="0"/>
                          <a:cs typeface="Arial" panose="020B0604020202020204" pitchFamily="34" charset="0"/>
                        </a:rPr>
                        <a:t>Оқушыларды оқытуда</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r>
                        <a:rPr lang="kk-KZ" sz="1600">
                          <a:effectLst/>
                          <a:latin typeface="Arial" panose="020B0604020202020204" pitchFamily="34" charset="0"/>
                          <a:ea typeface="Calibri" panose="020F0502020204030204" pitchFamily="34" charset="0"/>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p>
                      <a:pPr algn="ctr"/>
                      <a:r>
                        <a:rPr lang="kk-KZ" sz="1600">
                          <a:effectLst/>
                          <a:latin typeface="Arial" panose="020B0604020202020204" pitchFamily="34" charset="0"/>
                          <a:ea typeface="Calibri" panose="020F0502020204030204" pitchFamily="34" charset="0"/>
                          <a:cs typeface="Arial" panose="020B0604020202020204" pitchFamily="34" charset="0"/>
                        </a:rPr>
                        <a:t>Өз оқуыңызда</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180254826"/>
                  </a:ext>
                </a:extLst>
              </a:tr>
              <a:tr h="508861">
                <a:tc>
                  <a:txBody>
                    <a:bodyPr/>
                    <a:lstStyle/>
                    <a:p>
                      <a:pPr algn="just"/>
                      <a:r>
                        <a:rPr lang="ru-RU" sz="1600">
                          <a:effectLst/>
                          <a:latin typeface="Arial" panose="020B0604020202020204" pitchFamily="34" charset="0"/>
                          <a:ea typeface="Calibri" panose="020F0502020204030204" pitchFamily="34" charset="0"/>
                          <a:cs typeface="Arial" panose="020B0604020202020204" pitchFamily="34" charset="0"/>
                        </a:rPr>
                        <a:t>1</a:t>
                      </a:r>
                    </a:p>
                    <a:p>
                      <a:pPr algn="just"/>
                      <a:r>
                        <a:rPr lang="ru-RU" sz="1600">
                          <a:effectLst/>
                          <a:latin typeface="Arial" panose="020B0604020202020204" pitchFamily="34" charset="0"/>
                          <a:ea typeface="Calibri" panose="020F0502020204030204" pitchFamily="34" charset="0"/>
                          <a:cs typeface="Arial" panose="020B0604020202020204" pitchFamily="34" charset="0"/>
                        </a:rPr>
                        <a:t> </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r>
                        <a:rPr lang="ru-RU" sz="1600" dirty="0">
                          <a:effectLst/>
                          <a:latin typeface="Arial" panose="020B0604020202020204" pitchFamily="34" charset="0"/>
                          <a:ea typeface="Calibri" panose="020F0502020204030204" pitchFamily="34" charset="0"/>
                          <a:cs typeface="Arial" panose="020B0604020202020204" pitchFamily="34" charset="0"/>
                        </a:rPr>
                        <a:t>1</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825130916"/>
                  </a:ext>
                </a:extLst>
              </a:tr>
              <a:tr h="508861">
                <a:tc>
                  <a:txBody>
                    <a:bodyPr/>
                    <a:lstStyle/>
                    <a:p>
                      <a:pPr algn="just"/>
                      <a:r>
                        <a:rPr lang="ru-RU" sz="1600">
                          <a:effectLst/>
                          <a:latin typeface="Arial" panose="020B0604020202020204" pitchFamily="34" charset="0"/>
                          <a:ea typeface="Calibri" panose="020F0502020204030204" pitchFamily="34" charset="0"/>
                          <a:cs typeface="Arial" panose="020B0604020202020204" pitchFamily="34" charset="0"/>
                        </a:rPr>
                        <a:t>2</a:t>
                      </a:r>
                    </a:p>
                    <a:p>
                      <a:pPr algn="just"/>
                      <a:r>
                        <a:rPr lang="ru-RU" sz="1600">
                          <a:effectLst/>
                          <a:latin typeface="Arial" panose="020B0604020202020204" pitchFamily="34" charset="0"/>
                          <a:ea typeface="Calibri" panose="020F0502020204030204" pitchFamily="34" charset="0"/>
                          <a:cs typeface="Arial" panose="020B0604020202020204" pitchFamily="34" charset="0"/>
                        </a:rPr>
                        <a:t> </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r>
                        <a:rPr lang="ru-RU" sz="1600" dirty="0">
                          <a:effectLst/>
                          <a:latin typeface="Arial" panose="020B0604020202020204" pitchFamily="34" charset="0"/>
                          <a:ea typeface="Calibri" panose="020F0502020204030204" pitchFamily="34" charset="0"/>
                          <a:cs typeface="Arial" panose="020B0604020202020204" pitchFamily="34" charset="0"/>
                        </a:rPr>
                        <a:t>2</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2555345104"/>
                  </a:ext>
                </a:extLst>
              </a:tr>
              <a:tr h="1017723">
                <a:tc gridSpan="2">
                  <a:txBody>
                    <a:bodyPr/>
                    <a:lstStyle/>
                    <a:p>
                      <a:pPr algn="ctr"/>
                      <a:r>
                        <a:rPr lang="kk-KZ" sz="1600" b="1"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b="1" dirty="0">
                          <a:effectLst/>
                          <a:latin typeface="Arial" panose="020B0604020202020204" pitchFamily="34" charset="0"/>
                          <a:ea typeface="Calibri" panose="020F0502020204030204" pitchFamily="34" charset="0"/>
                          <a:cs typeface="Arial" panose="020B0604020202020204" pitchFamily="34" charset="0"/>
                        </a:rPr>
                        <a:t>Болашақта сабақтарыңызда пайдаланатын, Сіз үшін жаңа </a:t>
                      </a:r>
                    </a:p>
                    <a:p>
                      <a:pPr algn="ctr"/>
                      <a:r>
                        <a:rPr lang="kk-KZ" sz="1600" b="1" dirty="0">
                          <a:effectLst/>
                          <a:latin typeface="Arial" panose="020B0604020202020204" pitchFamily="34" charset="0"/>
                          <a:ea typeface="Calibri" panose="020F0502020204030204" pitchFamily="34" charset="0"/>
                          <a:cs typeface="Arial" panose="020B0604020202020204" pitchFamily="34" charset="0"/>
                        </a:rPr>
                        <a:t>2 идеяны жазыңыз.</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b="1"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3967487821"/>
                  </a:ext>
                </a:extLst>
              </a:tr>
              <a:tr h="1120457">
                <a:tc gridSpan="2">
                  <a:txBody>
                    <a:bodyPr/>
                    <a:lstStyle/>
                    <a:p>
                      <a:pPr algn="just"/>
                      <a:r>
                        <a:rPr lang="ru-RU" sz="1600" dirty="0">
                          <a:effectLst/>
                          <a:latin typeface="Arial" panose="020B0604020202020204" pitchFamily="34" charset="0"/>
                          <a:ea typeface="Calibri" panose="020F0502020204030204" pitchFamily="34" charset="0"/>
                          <a:cs typeface="Arial" panose="020B0604020202020204" pitchFamily="34" charset="0"/>
                        </a:rPr>
                        <a:t>1</a:t>
                      </a:r>
                    </a:p>
                    <a:p>
                      <a:pPr algn="just"/>
                      <a:r>
                        <a:rPr lang="en-GB" sz="1600" dirty="0">
                          <a:effectLst/>
                          <a:latin typeface="Arial" panose="020B0604020202020204" pitchFamily="34" charset="0"/>
                          <a:ea typeface="Calibri" panose="020F0502020204030204" pitchFamily="34" charset="0"/>
                          <a:cs typeface="Arial" panose="020B0604020202020204" pitchFamily="34" charset="0"/>
                        </a:rPr>
                        <a:t> </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just"/>
                      <a:r>
                        <a:rPr lang="ru-RU" sz="1600" dirty="0">
                          <a:effectLst/>
                          <a:latin typeface="Arial" panose="020B0604020202020204" pitchFamily="34" charset="0"/>
                          <a:ea typeface="Calibri" panose="020F0502020204030204" pitchFamily="34" charset="0"/>
                          <a:cs typeface="Arial" panose="020B0604020202020204" pitchFamily="34" charset="0"/>
                        </a:rPr>
                        <a:t> </a:t>
                      </a:r>
                    </a:p>
                    <a:p>
                      <a:pPr algn="just"/>
                      <a:r>
                        <a:rPr lang="ru-RU" sz="1600" dirty="0">
                          <a:effectLst/>
                          <a:latin typeface="Arial" panose="020B0604020202020204" pitchFamily="34" charset="0"/>
                          <a:ea typeface="Calibri" panose="020F0502020204030204" pitchFamily="34" charset="0"/>
                          <a:cs typeface="Arial" panose="020B0604020202020204" pitchFamily="34" charset="0"/>
                        </a:rPr>
                        <a:t>2</a:t>
                      </a:r>
                    </a:p>
                  </a:txBody>
                  <a:tcPr marL="59157" marR="5915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863201810"/>
                  </a:ext>
                </a:extLst>
              </a:tr>
            </a:tbl>
          </a:graphicData>
        </a:graphic>
      </p:graphicFrame>
      <p:sp>
        <p:nvSpPr>
          <p:cNvPr id="10" name="TextBox 9">
            <a:extLst>
              <a:ext uri="{FF2B5EF4-FFF2-40B4-BE49-F238E27FC236}">
                <a16:creationId xmlns:a16="http://schemas.microsoft.com/office/drawing/2014/main" xmlns="" id="{3614A071-9961-4E87-B0B1-51C0B125058F}"/>
              </a:ext>
            </a:extLst>
          </p:cNvPr>
          <p:cNvSpPr txBox="1"/>
          <p:nvPr/>
        </p:nvSpPr>
        <p:spPr>
          <a:xfrm>
            <a:off x="1396181" y="349048"/>
            <a:ext cx="2684206" cy="523220"/>
          </a:xfrm>
          <a:prstGeom prst="rect">
            <a:avLst/>
          </a:prstGeom>
          <a:noFill/>
        </p:spPr>
        <p:txBody>
          <a:bodyPr wrap="square">
            <a:spAutoFit/>
          </a:bodyPr>
          <a:lstStyle/>
          <a:p>
            <a:pPr algn="ctr"/>
            <a:r>
              <a:rPr lang="kk-KZ" sz="2800" b="1" dirty="0">
                <a:solidFill>
                  <a:srgbClr val="1F4E79"/>
                </a:solidFill>
                <a:effectLst/>
                <a:latin typeface="Arial" panose="020B0604020202020204" pitchFamily="34" charset="0"/>
                <a:ea typeface="Calibri" panose="020F0502020204030204" pitchFamily="34" charset="0"/>
                <a:cs typeface="Arial" panose="020B0604020202020204" pitchFamily="34" charset="0"/>
              </a:rPr>
              <a:t>РЕФЛЕКСИЯ </a:t>
            </a:r>
            <a:endParaRPr lang="ru-RU"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Обобщение опыта по теме &amp;quot;Технологии рефлексии в начальной школе&amp;quot;">
            <a:extLst>
              <a:ext uri="{FF2B5EF4-FFF2-40B4-BE49-F238E27FC236}">
                <a16:creationId xmlns:a16="http://schemas.microsoft.com/office/drawing/2014/main" xmlns="" id="{BDC84D68-2043-49AB-A6F4-9C402C5AECE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3622" y="1238864"/>
            <a:ext cx="4190713" cy="3727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199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Результаты PISA: 36% украинских учащихся не достигли базового ..."/>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535330" y="2640101"/>
            <a:ext cx="3217333" cy="2148070"/>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650157" y="488044"/>
            <a:ext cx="5255358" cy="2215991"/>
          </a:xfrm>
          <a:prstGeom prst="rect">
            <a:avLst/>
          </a:prstGeom>
          <a:ln>
            <a:solidFill>
              <a:schemeClr val="tx1">
                <a:lumMod val="50000"/>
                <a:lumOff val="50000"/>
              </a:schemeClr>
            </a:solidFill>
            <a:prstDash val="dash"/>
          </a:ln>
        </p:spPr>
        <p:txBody>
          <a:bodyPr wrap="square">
            <a:spAutoFit/>
          </a:bodyPr>
          <a:lstStyle/>
          <a:p>
            <a:pPr algn="ctr">
              <a:spcAft>
                <a:spcPts val="600"/>
              </a:spcAft>
            </a:pPr>
            <a:r>
              <a:rPr lang="kk-KZ" sz="1600" dirty="0">
                <a:effectLst/>
                <a:latin typeface="Arial" panose="020B0604020202020204" pitchFamily="34" charset="0"/>
                <a:ea typeface="Calibri" panose="020F0502020204030204" pitchFamily="34" charset="0"/>
                <a:cs typeface="Arial" panose="020B0604020202020204" pitchFamily="34" charset="0"/>
              </a:rPr>
              <a:t>Экономикалық ынтымақтастық және даму ұйымы (ЭЫДҰ) халықаралық ғылыми ұйымдармен бірлесе отырып, ұлттық білім орталықтарының қатысуымен </a:t>
            </a:r>
            <a:endParaRPr lang="kk-KZ" sz="1600">
              <a:effectLst/>
              <a:latin typeface="Arial" panose="020B0604020202020204" pitchFamily="34" charset="0"/>
              <a:ea typeface="Calibri" panose="020F0502020204030204" pitchFamily="34" charset="0"/>
              <a:cs typeface="Arial" panose="020B0604020202020204" pitchFamily="34" charset="0"/>
            </a:endParaRPr>
          </a:p>
          <a:p>
            <a:pPr algn="ctr">
              <a:spcAft>
                <a:spcPts val="600"/>
              </a:spcAft>
            </a:pPr>
            <a:r>
              <a:rPr lang="kk-KZ" sz="1600" dirty="0">
                <a:latin typeface="Arial" panose="020B0604020202020204" pitchFamily="34" charset="0"/>
                <a:ea typeface="Calibri" panose="020F0502020204030204" pitchFamily="34" charset="0"/>
                <a:cs typeface="Arial" panose="020B0604020202020204" pitchFamily="34" charset="0"/>
              </a:rPr>
              <a:t>үш</a:t>
            </a:r>
            <a:r>
              <a:rPr lang="kk-KZ" sz="1600" dirty="0">
                <a:effectLst/>
                <a:latin typeface="Arial" panose="020B0604020202020204" pitchFamily="34" charset="0"/>
                <a:ea typeface="Calibri" panose="020F0502020204030204" pitchFamily="34" charset="0"/>
                <a:cs typeface="Arial" panose="020B0604020202020204" pitchFamily="34" charset="0"/>
              </a:rPr>
              <a:t> жылда бір рет «Оқушылардың білім жетістіктерін бағалау» бағдарламасы бойынша тест ұйымдастырады. </a:t>
            </a:r>
            <a:endParaRPr lang="kk-KZ" sz="1600">
              <a:effectLst/>
              <a:latin typeface="Arial" panose="020B0604020202020204" pitchFamily="34" charset="0"/>
              <a:ea typeface="Calibri" panose="020F0502020204030204" pitchFamily="34" charset="0"/>
              <a:cs typeface="Arial" panose="020B0604020202020204" pitchFamily="34" charset="0"/>
            </a:endParaRPr>
          </a:p>
          <a:p>
            <a:pPr algn="ctr">
              <a:spcAft>
                <a:spcPts val="600"/>
              </a:spcAft>
            </a:pPr>
            <a:r>
              <a:rPr lang="kk-KZ" sz="1600" dirty="0">
                <a:effectLst/>
                <a:latin typeface="Arial" panose="020B0604020202020204" pitchFamily="34" charset="0"/>
                <a:ea typeface="Calibri" panose="020F0502020204030204" pitchFamily="34" charset="0"/>
                <a:cs typeface="Arial" panose="020B0604020202020204" pitchFamily="34" charset="0"/>
              </a:rPr>
              <a:t>(ағыл.Programme for International Student Assessment, PISA)</a:t>
            </a:r>
            <a:r>
              <a:rPr lang="kk-KZ" sz="1600" dirty="0">
                <a:latin typeface="Arial" panose="020B0604020202020204" pitchFamily="34" charset="0"/>
                <a:cs typeface="Arial" panose="020B0604020202020204" pitchFamily="34" charset="0"/>
              </a:rPr>
              <a:t>.</a:t>
            </a:r>
            <a:endParaRPr lang="ru-RU" sz="1600">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xmlns="" id="{A80BBF33-3ECE-4E82-9955-5BE5BEE161B8}"/>
              </a:ext>
            </a:extLst>
          </p:cNvPr>
          <p:cNvSpPr/>
          <p:nvPr/>
        </p:nvSpPr>
        <p:spPr>
          <a:xfrm>
            <a:off x="722376" y="3013944"/>
            <a:ext cx="5267115" cy="1400383"/>
          </a:xfrm>
          <a:prstGeom prst="rect">
            <a:avLst/>
          </a:prstGeom>
          <a:ln>
            <a:solidFill>
              <a:schemeClr val="tx1">
                <a:lumMod val="50000"/>
                <a:lumOff val="50000"/>
              </a:schemeClr>
            </a:solidFill>
            <a:prstDash val="dash"/>
          </a:ln>
        </p:spPr>
        <p:txBody>
          <a:bodyPr wrap="square">
            <a:spAutoFit/>
          </a:bodyPr>
          <a:lstStyle/>
          <a:p>
            <a:pPr algn="ctr">
              <a:spcAft>
                <a:spcPts val="600"/>
              </a:spcAft>
            </a:pPr>
            <a:r>
              <a:rPr lang="kk-KZ" sz="1600" dirty="0">
                <a:effectLst/>
                <a:latin typeface="Arial" panose="020B0604020202020204" pitchFamily="34" charset="0"/>
                <a:ea typeface="Calibri" panose="020F0502020204030204" pitchFamily="34" charset="0"/>
                <a:cs typeface="Arial" panose="020B0604020202020204" pitchFamily="34" charset="0"/>
              </a:rPr>
              <a:t>Білім сапасына жасалатын мониторинг 4 негізгі бағыт бойынша жүргізіледі: оқу сауаттылығы, математикалық сауаттылық, жаратылыстану-ғылыми сауаттылық және АКТ сауаттылығы</a:t>
            </a:r>
            <a:endParaRPr lang="ru-RU" sz="1600" dirty="0">
              <a:latin typeface="Arial" panose="020B0604020202020204" pitchFamily="34" charset="0"/>
              <a:cs typeface="Arial" panose="020B0604020202020204" pitchFamily="34" charset="0"/>
            </a:endParaRPr>
          </a:p>
          <a:p>
            <a:pPr algn="ctr">
              <a:spcAft>
                <a:spcPts val="600"/>
              </a:spcAft>
            </a:pP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58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1C5E46C-5144-44E8-8F9B-7C9B7D894137}"/>
              </a:ext>
            </a:extLst>
          </p:cNvPr>
          <p:cNvSpPr txBox="1"/>
          <p:nvPr/>
        </p:nvSpPr>
        <p:spPr>
          <a:xfrm>
            <a:off x="790703" y="484801"/>
            <a:ext cx="10153254" cy="768249"/>
          </a:xfrm>
          <a:prstGeom prst="rect">
            <a:avLst/>
          </a:prstGeom>
          <a:ln>
            <a:solidFill>
              <a:schemeClr val="accent4">
                <a:lumMod val="60000"/>
                <a:lumOff val="40000"/>
              </a:schemeClr>
            </a:solidFill>
          </a:ln>
        </p:spPr>
        <p:txBody>
          <a:bodyPr vert="horz" lIns="91440" tIns="45720" rIns="91440" bIns="45720" rtlCol="0">
            <a:normAutofit lnSpcReduction="10000"/>
          </a:bodyPr>
          <a:lstStyle/>
          <a:p>
            <a:pPr algn="just"/>
            <a:r>
              <a:rPr lang="en-US" sz="1600" dirty="0" err="1">
                <a:effectLst/>
                <a:latin typeface="Arial" panose="020B0604020202020204" pitchFamily="34" charset="0"/>
                <a:cs typeface="Arial" panose="020B0604020202020204" pitchFamily="34" charset="0"/>
              </a:rPr>
              <a:t>Оқу</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сауаттылығы</a:t>
            </a:r>
            <a:r>
              <a:rPr lang="en-US" sz="1600" dirty="0">
                <a:effectLst/>
                <a:latin typeface="Arial" panose="020B0604020202020204" pitchFamily="34" charset="0"/>
                <a:cs typeface="Arial" panose="020B0604020202020204" pitchFamily="34" charset="0"/>
              </a:rPr>
              <a:t> – </a:t>
            </a:r>
            <a:r>
              <a:rPr lang="en-US" sz="1600" dirty="0" err="1">
                <a:effectLst/>
                <a:latin typeface="Arial" panose="020B0604020202020204" pitchFamily="34" charset="0"/>
                <a:cs typeface="Arial" panose="020B0604020202020204" pitchFamily="34" charset="0"/>
              </a:rPr>
              <a:t>коммуникативтік</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дағдының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маңызды</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бір</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түрі</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ретінде</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оқу</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дағдысына</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диагностика</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жасау</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үшін</a:t>
            </a:r>
            <a:r>
              <a:rPr lang="en-US" sz="1600" dirty="0">
                <a:effectLst/>
                <a:latin typeface="Arial" panose="020B0604020202020204" pitchFamily="34" charset="0"/>
                <a:cs typeface="Arial" panose="020B0604020202020204" pitchFamily="34" charset="0"/>
              </a:rPr>
              <a:t> «</a:t>
            </a:r>
            <a:r>
              <a:rPr lang="kk-KZ" sz="1600" dirty="0">
                <a:latin typeface="Arial" panose="020B0604020202020204" pitchFamily="34" charset="0"/>
                <a:cs typeface="Arial" panose="020B0604020202020204" pitchFamily="34" charset="0"/>
              </a:rPr>
              <a:t>Білім алушылардың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білім</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жетістіктерін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бағалау</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бағдарламасы</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бойынша</a:t>
            </a:r>
            <a:r>
              <a:rPr lang="en-US" sz="1600" dirty="0">
                <a:effectLst/>
                <a:latin typeface="Arial" panose="020B0604020202020204" pitchFamily="34" charset="0"/>
                <a:cs typeface="Arial" panose="020B0604020202020204" pitchFamily="34" charset="0"/>
              </a:rPr>
              <a:t> (PISA) </a:t>
            </a:r>
            <a:r>
              <a:rPr lang="en-US" sz="1600" dirty="0" err="1">
                <a:effectLst/>
                <a:latin typeface="Arial" panose="020B0604020202020204" pitchFamily="34" charset="0"/>
                <a:cs typeface="Arial" panose="020B0604020202020204" pitchFamily="34" charset="0"/>
              </a:rPr>
              <a:t>енгізілген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термин</a:t>
            </a:r>
            <a:r>
              <a:rPr lang="en-US" sz="1600" dirty="0">
                <a:effectLst/>
                <a:latin typeface="Arial" panose="020B0604020202020204" pitchFamily="34" charset="0"/>
                <a:cs typeface="Arial" panose="020B0604020202020204" pitchFamily="34" charset="0"/>
              </a:rPr>
              <a:t>.</a:t>
            </a:r>
          </a:p>
        </p:txBody>
      </p:sp>
      <p:pic>
        <p:nvPicPr>
          <p:cNvPr id="3076" name="Picture 4">
            <a:extLst>
              <a:ext uri="{FF2B5EF4-FFF2-40B4-BE49-F238E27FC236}">
                <a16:creationId xmlns:a16="http://schemas.microsoft.com/office/drawing/2014/main" xmlns="" id="{E053BA76-E579-4433-AA7F-F3FA026021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4475" y="1652081"/>
            <a:ext cx="6381169" cy="3883618"/>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xmlns="" id="{FFC2851F-15C0-4841-A52A-0D875A82BBF1}"/>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5DEC4DEA-AA9B-43B9-9F69-C643F895B97B}" type="slidenum">
              <a:rPr lang="en-US" smtClean="0"/>
              <a:pPr>
                <a:spcAft>
                  <a:spcPts val="600"/>
                </a:spcAft>
              </a:pPr>
              <a:t>5</a:t>
            </a:fld>
            <a:endParaRPr lang="en-US"/>
          </a:p>
        </p:txBody>
      </p:sp>
      <p:sp>
        <p:nvSpPr>
          <p:cNvPr id="8" name="TextBox 7">
            <a:extLst>
              <a:ext uri="{FF2B5EF4-FFF2-40B4-BE49-F238E27FC236}">
                <a16:creationId xmlns:a16="http://schemas.microsoft.com/office/drawing/2014/main" xmlns="" id="{22D4CA97-4E7F-4FF7-9261-76E06215A1DA}"/>
              </a:ext>
            </a:extLst>
          </p:cNvPr>
          <p:cNvSpPr txBox="1"/>
          <p:nvPr/>
        </p:nvSpPr>
        <p:spPr>
          <a:xfrm>
            <a:off x="394024" y="2485865"/>
            <a:ext cx="4930451" cy="1569660"/>
          </a:xfrm>
          <a:prstGeom prst="rect">
            <a:avLst/>
          </a:prstGeom>
          <a:noFill/>
          <a:ln>
            <a:solidFill>
              <a:schemeClr val="accent1">
                <a:lumMod val="40000"/>
                <a:lumOff val="60000"/>
              </a:schemeClr>
            </a:solidFill>
          </a:ln>
        </p:spPr>
        <p:txBody>
          <a:bodyPr wrap="square">
            <a:spAutoFit/>
          </a:bodyPr>
          <a:lstStyle/>
          <a:p>
            <a:pPr algn="just">
              <a:spcAft>
                <a:spcPts val="600"/>
              </a:spcAft>
            </a:pPr>
            <a:r>
              <a:rPr lang="kk-KZ" sz="1600" dirty="0">
                <a:effectLst/>
                <a:latin typeface="Arial" panose="020B0604020202020204" pitchFamily="34" charset="0"/>
                <a:ea typeface="Calibri" panose="020F0502020204030204" pitchFamily="34" charset="0"/>
                <a:cs typeface="Arial" panose="020B0604020202020204" pitchFamily="34" charset="0"/>
              </a:rPr>
              <a:t>Оқу сауаттылығын тексеру -  оқу барысында меңгерген білімдері мен дағдыларын өмірлік жағдайларда қолдана білу ептіліктерін бағалау, </a:t>
            </a:r>
            <a:r>
              <a:rPr lang="kk-KZ" sz="1600" dirty="0">
                <a:latin typeface="Arial" panose="020B0604020202020204" pitchFamily="34" charset="0"/>
                <a:ea typeface="Calibri" panose="020F0502020204030204" pitchFamily="34" charset="0"/>
                <a:cs typeface="Arial" panose="020B0604020202020204" pitchFamily="34" charset="0"/>
              </a:rPr>
              <a:t>білім алушыларды</a:t>
            </a:r>
            <a:r>
              <a:rPr lang="kk-KZ" sz="1600" dirty="0">
                <a:effectLst/>
                <a:latin typeface="Arial" panose="020B0604020202020204" pitchFamily="34" charset="0"/>
                <a:ea typeface="Calibri" panose="020F0502020204030204" pitchFamily="34" charset="0"/>
                <a:cs typeface="Arial" panose="020B0604020202020204" pitchFamily="34" charset="0"/>
              </a:rPr>
              <a:t> әлеуметтенуге және дербестеуге бағыттау, болашақ кәсіби қызметі саласын жауапты таңдауына дайындау.</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59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B2C84D-C0B9-47B4-B275-847972DACEE2}"/>
              </a:ext>
            </a:extLst>
          </p:cNvPr>
          <p:cNvSpPr txBox="1"/>
          <p:nvPr/>
        </p:nvSpPr>
        <p:spPr>
          <a:xfrm>
            <a:off x="769814" y="369076"/>
            <a:ext cx="10795247" cy="584775"/>
          </a:xfrm>
          <a:prstGeom prst="rect">
            <a:avLst/>
          </a:prstGeom>
          <a:noFill/>
        </p:spPr>
        <p:txBody>
          <a:bodyPr wrap="square">
            <a:spAutoFit/>
          </a:bodyPr>
          <a:lstStyle/>
          <a:p>
            <a:r>
              <a:rPr lang="kk-KZ" sz="1600" b="1" dirty="0">
                <a:effectLst/>
                <a:latin typeface="Arial" panose="020B0604020202020204" pitchFamily="34" charset="0"/>
                <a:ea typeface="Calibri" panose="020F0502020204030204" pitchFamily="34" charset="0"/>
                <a:cs typeface="Arial" panose="020B0604020202020204" pitchFamily="34" charset="0"/>
              </a:rPr>
              <a:t>Топтық талқылау</a:t>
            </a:r>
            <a:r>
              <a:rPr lang="kk-KZ" sz="1600" dirty="0">
                <a:effectLst/>
                <a:latin typeface="Arial" panose="020B0604020202020204" pitchFamily="34" charset="0"/>
                <a:ea typeface="Calibri" panose="020F0502020204030204" pitchFamily="34" charset="0"/>
                <a:cs typeface="Arial" panose="020B0604020202020204" pitchFamily="34" charset="0"/>
              </a:rPr>
              <a:t>. Төменде берілген ақпараттан қандай қорытынды жасауға болады? Оқушылардың оқу сауаттылығын күнделікті сабақта қалай дамытуға болады? Өз ойыңызбен бөлісіңіз.</a:t>
            </a:r>
            <a:endParaRPr lang="x-none" sz="16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xmlns="" id="{FD9365B6-D4ED-45F2-BE90-2B6E05D2A18A}"/>
              </a:ext>
            </a:extLst>
          </p:cNvPr>
          <p:cNvPicPr/>
          <p:nvPr/>
        </p:nvPicPr>
        <p:blipFill>
          <a:blip r:embed="rId2">
            <a:extLst>
              <a:ext uri="{96DAC541-7B7A-43D3-8B79-37D633B846F1}">
                <asvg:svgBlip xmlns:asvg="http://schemas.microsoft.com/office/drawing/2016/SVG/main" xmlns="" r:embed="rId3"/>
              </a:ext>
            </a:extLst>
          </a:blip>
          <a:stretch>
            <a:fillRect/>
          </a:stretch>
        </p:blipFill>
        <p:spPr>
          <a:xfrm>
            <a:off x="1486295" y="953851"/>
            <a:ext cx="8840629" cy="4669654"/>
          </a:xfrm>
          <a:prstGeom prst="rect">
            <a:avLst/>
          </a:prstGeom>
        </p:spPr>
      </p:pic>
      <p:sp>
        <p:nvSpPr>
          <p:cNvPr id="7" name="TextBox 6">
            <a:extLst>
              <a:ext uri="{FF2B5EF4-FFF2-40B4-BE49-F238E27FC236}">
                <a16:creationId xmlns:a16="http://schemas.microsoft.com/office/drawing/2014/main" xmlns="" id="{056DA36A-C21F-4BED-B7F6-98B5A3C94FB0}"/>
              </a:ext>
            </a:extLst>
          </p:cNvPr>
          <p:cNvSpPr txBox="1"/>
          <p:nvPr/>
        </p:nvSpPr>
        <p:spPr>
          <a:xfrm>
            <a:off x="6971168" y="5669671"/>
            <a:ext cx="4069726" cy="1077218"/>
          </a:xfrm>
          <a:prstGeom prst="rect">
            <a:avLst/>
          </a:prstGeom>
          <a:solidFill>
            <a:schemeClr val="accent2">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k-KZ" sz="1600" dirty="0">
              <a:effectLst/>
              <a:latin typeface="Arial" panose="020B0604020202020204" pitchFamily="34" charset="0"/>
              <a:ea typeface="Calibri" panose="020F0502020204030204" pitchFamily="34" charset="0"/>
              <a:cs typeface="Arial" panose="020B0604020202020204" pitchFamily="34" charset="0"/>
            </a:endParaRPr>
          </a:p>
          <a:p>
            <a:pPr algn="ctr"/>
            <a:r>
              <a:rPr lang="kk-KZ" sz="1600" dirty="0">
                <a:latin typeface="Arial" panose="020B0604020202020204" pitchFamily="34" charset="0"/>
                <a:ea typeface="Calibri" panose="020F0502020204030204" pitchFamily="34" charset="0"/>
                <a:cs typeface="Arial" panose="020B0604020202020204" pitchFamily="34" charset="0"/>
              </a:rPr>
              <a:t>ЖҰМЫС ДӘПТЕРІ. 6</a:t>
            </a:r>
            <a:r>
              <a:rPr lang="kk-KZ" sz="1600" dirty="0">
                <a:effectLst/>
                <a:latin typeface="Arial" panose="020B0604020202020204" pitchFamily="34" charset="0"/>
                <a:ea typeface="Calibri" panose="020F0502020204030204" pitchFamily="34" charset="0"/>
                <a:cs typeface="Arial" panose="020B0604020202020204" pitchFamily="34" charset="0"/>
              </a:rPr>
              <a:t>-КҮН. </a:t>
            </a:r>
          </a:p>
          <a:p>
            <a:pPr algn="ctr"/>
            <a:r>
              <a:rPr lang="kk-KZ" sz="1600" dirty="0">
                <a:latin typeface="Arial" panose="020B0604020202020204" pitchFamily="34" charset="0"/>
                <a:ea typeface="Calibri" panose="020F0502020204030204" pitchFamily="34" charset="0"/>
                <a:cs typeface="Arial" panose="020B0604020202020204" pitchFamily="34" charset="0"/>
              </a:rPr>
              <a:t>5</a:t>
            </a:r>
            <a:r>
              <a:rPr lang="kk-KZ" sz="1600" dirty="0">
                <a:effectLst/>
                <a:latin typeface="Arial" panose="020B0604020202020204" pitchFamily="34" charset="0"/>
                <a:ea typeface="Calibri" panose="020F0502020204030204" pitchFamily="34" charset="0"/>
                <a:cs typeface="Arial" panose="020B0604020202020204" pitchFamily="34" charset="0"/>
              </a:rPr>
              <a:t>-ТАПСЫРМА.</a:t>
            </a: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33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Ручной обращается фон контрольного списка Бесплатные векторы">
            <a:extLst>
              <a:ext uri="{FF2B5EF4-FFF2-40B4-BE49-F238E27FC236}">
                <a16:creationId xmlns:a16="http://schemas.microsoft.com/office/drawing/2014/main" xmlns="" id="{3FE5D7A3-BBA9-482F-910A-91AC0CEAAD9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288" y="410121"/>
            <a:ext cx="1826787" cy="207495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object 7"/>
          <p:cNvGrpSpPr/>
          <p:nvPr/>
        </p:nvGrpSpPr>
        <p:grpSpPr>
          <a:xfrm>
            <a:off x="2705101" y="1773278"/>
            <a:ext cx="660400" cy="657860"/>
            <a:chOff x="6749795" y="2012695"/>
            <a:chExt cx="660400" cy="657860"/>
          </a:xfrm>
        </p:grpSpPr>
        <p:sp>
          <p:nvSpPr>
            <p:cNvPr id="8" name="object 8"/>
            <p:cNvSpPr/>
            <p:nvPr/>
          </p:nvSpPr>
          <p:spPr>
            <a:xfrm>
              <a:off x="6749795" y="2012695"/>
              <a:ext cx="660400" cy="657860"/>
            </a:xfrm>
            <a:custGeom>
              <a:avLst/>
              <a:gdLst/>
              <a:ahLst/>
              <a:cxnLst/>
              <a:rect l="l" t="t" r="r" b="b"/>
              <a:pathLst>
                <a:path w="660400" h="657860">
                  <a:moveTo>
                    <a:pt x="330200" y="0"/>
                  </a:moveTo>
                  <a:lnTo>
                    <a:pt x="281403" y="3567"/>
                  </a:lnTo>
                  <a:lnTo>
                    <a:pt x="234831" y="13930"/>
                  </a:lnTo>
                  <a:lnTo>
                    <a:pt x="190992" y="30580"/>
                  </a:lnTo>
                  <a:lnTo>
                    <a:pt x="150399" y="53006"/>
                  </a:lnTo>
                  <a:lnTo>
                    <a:pt x="113561" y="80698"/>
                  </a:lnTo>
                  <a:lnTo>
                    <a:pt x="80989" y="113149"/>
                  </a:lnTo>
                  <a:lnTo>
                    <a:pt x="53195" y="149847"/>
                  </a:lnTo>
                  <a:lnTo>
                    <a:pt x="30688" y="190284"/>
                  </a:lnTo>
                  <a:lnTo>
                    <a:pt x="13979" y="233950"/>
                  </a:lnTo>
                  <a:lnTo>
                    <a:pt x="3580" y="280335"/>
                  </a:lnTo>
                  <a:lnTo>
                    <a:pt x="0" y="328929"/>
                  </a:lnTo>
                  <a:lnTo>
                    <a:pt x="3580" y="377521"/>
                  </a:lnTo>
                  <a:lnTo>
                    <a:pt x="13979" y="423898"/>
                  </a:lnTo>
                  <a:lnTo>
                    <a:pt x="30688" y="467552"/>
                  </a:lnTo>
                  <a:lnTo>
                    <a:pt x="53195" y="507974"/>
                  </a:lnTo>
                  <a:lnTo>
                    <a:pt x="80989" y="544655"/>
                  </a:lnTo>
                  <a:lnTo>
                    <a:pt x="113561" y="577088"/>
                  </a:lnTo>
                  <a:lnTo>
                    <a:pt x="150399" y="604765"/>
                  </a:lnTo>
                  <a:lnTo>
                    <a:pt x="190992" y="627175"/>
                  </a:lnTo>
                  <a:lnTo>
                    <a:pt x="234831" y="643813"/>
                  </a:lnTo>
                  <a:lnTo>
                    <a:pt x="281403" y="654168"/>
                  </a:lnTo>
                  <a:lnTo>
                    <a:pt x="330200" y="657732"/>
                  </a:lnTo>
                  <a:lnTo>
                    <a:pt x="378996" y="654168"/>
                  </a:lnTo>
                  <a:lnTo>
                    <a:pt x="425568" y="643813"/>
                  </a:lnTo>
                  <a:lnTo>
                    <a:pt x="469407" y="627175"/>
                  </a:lnTo>
                  <a:lnTo>
                    <a:pt x="510000" y="604765"/>
                  </a:lnTo>
                  <a:lnTo>
                    <a:pt x="546838" y="577088"/>
                  </a:lnTo>
                  <a:lnTo>
                    <a:pt x="579410" y="544655"/>
                  </a:lnTo>
                  <a:lnTo>
                    <a:pt x="607204" y="507974"/>
                  </a:lnTo>
                  <a:lnTo>
                    <a:pt x="629711" y="467552"/>
                  </a:lnTo>
                  <a:lnTo>
                    <a:pt x="646420" y="423898"/>
                  </a:lnTo>
                  <a:lnTo>
                    <a:pt x="656819" y="377521"/>
                  </a:lnTo>
                  <a:lnTo>
                    <a:pt x="660400" y="328929"/>
                  </a:lnTo>
                  <a:lnTo>
                    <a:pt x="656819" y="280335"/>
                  </a:lnTo>
                  <a:lnTo>
                    <a:pt x="646420" y="233950"/>
                  </a:lnTo>
                  <a:lnTo>
                    <a:pt x="629711" y="190284"/>
                  </a:lnTo>
                  <a:lnTo>
                    <a:pt x="607204" y="149847"/>
                  </a:lnTo>
                  <a:lnTo>
                    <a:pt x="579410" y="113149"/>
                  </a:lnTo>
                  <a:lnTo>
                    <a:pt x="546838" y="80698"/>
                  </a:lnTo>
                  <a:lnTo>
                    <a:pt x="510000" y="53006"/>
                  </a:lnTo>
                  <a:lnTo>
                    <a:pt x="469407" y="30580"/>
                  </a:lnTo>
                  <a:lnTo>
                    <a:pt x="425568" y="13930"/>
                  </a:lnTo>
                  <a:lnTo>
                    <a:pt x="378996" y="3567"/>
                  </a:lnTo>
                  <a:lnTo>
                    <a:pt x="330200" y="0"/>
                  </a:lnTo>
                  <a:close/>
                </a:path>
              </a:pathLst>
            </a:custGeom>
            <a:solidFill>
              <a:schemeClr val="accent4"/>
            </a:solidFill>
          </p:spPr>
          <p:txBody>
            <a:bodyPr wrap="square" lIns="0" tIns="0" rIns="0" bIns="0" rtlCol="0"/>
            <a:lstStyle/>
            <a:p>
              <a:endParaRPr/>
            </a:p>
          </p:txBody>
        </p:sp>
        <p:pic>
          <p:nvPicPr>
            <p:cNvPr id="9" name="object 9"/>
            <p:cNvPicPr/>
            <p:nvPr/>
          </p:nvPicPr>
          <p:blipFill>
            <a:blip r:embed="rId3" cstate="print"/>
            <a:stretch>
              <a:fillRect/>
            </a:stretch>
          </p:blipFill>
          <p:spPr>
            <a:xfrm>
              <a:off x="6910990" y="2287682"/>
              <a:ext cx="199326" cy="199326"/>
            </a:xfrm>
            <a:prstGeom prst="rect">
              <a:avLst/>
            </a:prstGeom>
          </p:spPr>
        </p:pic>
        <p:sp>
          <p:nvSpPr>
            <p:cNvPr id="10" name="object 10"/>
            <p:cNvSpPr/>
            <p:nvPr/>
          </p:nvSpPr>
          <p:spPr>
            <a:xfrm>
              <a:off x="6993286" y="2192559"/>
              <a:ext cx="294640" cy="294640"/>
            </a:xfrm>
            <a:custGeom>
              <a:avLst/>
              <a:gdLst/>
              <a:ahLst/>
              <a:cxnLst/>
              <a:rect l="l" t="t" r="r" b="b"/>
              <a:pathLst>
                <a:path w="294640" h="294639">
                  <a:moveTo>
                    <a:pt x="233584" y="0"/>
                  </a:moveTo>
                  <a:lnTo>
                    <a:pt x="4667" y="222345"/>
                  </a:lnTo>
                  <a:lnTo>
                    <a:pt x="0" y="233584"/>
                  </a:lnTo>
                  <a:lnTo>
                    <a:pt x="1166" y="239561"/>
                  </a:lnTo>
                  <a:lnTo>
                    <a:pt x="4667" y="244824"/>
                  </a:lnTo>
                  <a:lnTo>
                    <a:pt x="49625" y="289782"/>
                  </a:lnTo>
                  <a:lnTo>
                    <a:pt x="54887" y="293282"/>
                  </a:lnTo>
                  <a:lnTo>
                    <a:pt x="60864" y="294449"/>
                  </a:lnTo>
                  <a:lnTo>
                    <a:pt x="66841" y="293282"/>
                  </a:lnTo>
                  <a:lnTo>
                    <a:pt x="72104" y="289782"/>
                  </a:lnTo>
                  <a:lnTo>
                    <a:pt x="289782" y="72104"/>
                  </a:lnTo>
                  <a:lnTo>
                    <a:pt x="293282" y="66841"/>
                  </a:lnTo>
                  <a:lnTo>
                    <a:pt x="294449" y="60864"/>
                  </a:lnTo>
                  <a:lnTo>
                    <a:pt x="293282" y="54887"/>
                  </a:lnTo>
                  <a:lnTo>
                    <a:pt x="289782" y="49625"/>
                  </a:lnTo>
                  <a:lnTo>
                    <a:pt x="244824" y="4667"/>
                  </a:lnTo>
                  <a:lnTo>
                    <a:pt x="239561" y="1166"/>
                  </a:lnTo>
                  <a:lnTo>
                    <a:pt x="233584"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8116089" y="2605648"/>
            <a:ext cx="2557722" cy="2534476"/>
          </a:xfrm>
          <a:prstGeom prst="rect">
            <a:avLst/>
          </a:prstGeom>
          <a:ln>
            <a:solidFill>
              <a:schemeClr val="accent2"/>
            </a:solidFill>
          </a:ln>
        </p:spPr>
        <p:txBody>
          <a:bodyPr vert="horz" wrap="square" lIns="0" tIns="12065" rIns="0" bIns="0" rtlCol="0">
            <a:spAutoFit/>
          </a:bodyPr>
          <a:lstStyle/>
          <a:p>
            <a:pPr marL="12700" algn="ctr">
              <a:lnSpc>
                <a:spcPts val="1825"/>
              </a:lnSpc>
            </a:pPr>
            <a:r>
              <a:rPr lang="ru-RU" sz="1400" dirty="0">
                <a:solidFill>
                  <a:srgbClr val="282E39"/>
                </a:solidFill>
                <a:latin typeface="Arial" panose="020B0604020202020204" pitchFamily="34" charset="0"/>
                <a:cs typeface="Arial" panose="020B0604020202020204" pitchFamily="34" charset="0"/>
              </a:rPr>
              <a:t>АСПЕКТ</a:t>
            </a:r>
            <a:endParaRPr lang="ru-RU" sz="1400" dirty="0">
              <a:latin typeface="Arial" panose="020B0604020202020204" pitchFamily="34" charset="0"/>
              <a:cs typeface="Arial" panose="020B0604020202020204" pitchFamily="34" charset="0"/>
            </a:endParaRPr>
          </a:p>
          <a:p>
            <a:pPr marL="12700" algn="ctr">
              <a:lnSpc>
                <a:spcPts val="1825"/>
              </a:lnSpc>
            </a:pPr>
            <a:r>
              <a:rPr sz="1400" spc="-5" dirty="0" err="1">
                <a:solidFill>
                  <a:srgbClr val="282E39"/>
                </a:solidFill>
                <a:latin typeface="Arial" panose="020B0604020202020204" pitchFamily="34" charset="0"/>
                <a:cs typeface="Arial" panose="020B0604020202020204" pitchFamily="34" charset="0"/>
              </a:rPr>
              <a:t>Когнитивті</a:t>
            </a:r>
            <a:r>
              <a:rPr sz="1400" dirty="0">
                <a:solidFill>
                  <a:srgbClr val="282E39"/>
                </a:solidFill>
                <a:latin typeface="Arial" panose="020B0604020202020204" pitchFamily="34" charset="0"/>
                <a:cs typeface="Arial" panose="020B0604020202020204" pitchFamily="34" charset="0"/>
              </a:rPr>
              <a:t> </a:t>
            </a:r>
            <a:r>
              <a:rPr sz="1400" spc="-5" dirty="0" err="1">
                <a:solidFill>
                  <a:srgbClr val="282E39"/>
                </a:solidFill>
                <a:latin typeface="Arial" panose="020B0604020202020204" pitchFamily="34" charset="0"/>
                <a:cs typeface="Arial" panose="020B0604020202020204" pitchFamily="34" charset="0"/>
              </a:rPr>
              <a:t>ойлау</a:t>
            </a:r>
            <a:r>
              <a:rPr sz="1400" dirty="0">
                <a:solidFill>
                  <a:srgbClr val="282E39"/>
                </a:solidFill>
                <a:latin typeface="Arial" panose="020B0604020202020204" pitchFamily="34" charset="0"/>
                <a:cs typeface="Arial" panose="020B0604020202020204" pitchFamily="34" charset="0"/>
              </a:rPr>
              <a:t> </a:t>
            </a:r>
            <a:r>
              <a:rPr lang="kk-KZ" sz="1400" spc="-5" dirty="0">
                <a:solidFill>
                  <a:srgbClr val="282E39"/>
                </a:solidFill>
                <a:latin typeface="Arial" panose="020B0604020202020204" pitchFamily="34" charset="0"/>
                <a:cs typeface="Arial" panose="020B0604020202020204" pitchFamily="34" charset="0"/>
              </a:rPr>
              <a:t>процесі</a:t>
            </a:r>
            <a:r>
              <a:rPr sz="1400" spc="-5" dirty="0">
                <a:solidFill>
                  <a:srgbClr val="282E39"/>
                </a:solidFill>
                <a:latin typeface="Arial" panose="020B0604020202020204" pitchFamily="34" charset="0"/>
                <a:cs typeface="Arial" panose="020B0604020202020204" pitchFamily="34" charset="0"/>
              </a:rPr>
              <a:t>.</a:t>
            </a:r>
            <a:r>
              <a:rPr sz="1400" spc="355" dirty="0">
                <a:solidFill>
                  <a:srgbClr val="282E39"/>
                </a:solidFill>
                <a:latin typeface="Arial" panose="020B0604020202020204" pitchFamily="34" charset="0"/>
                <a:cs typeface="Arial" panose="020B0604020202020204" pitchFamily="34" charset="0"/>
              </a:rPr>
              <a:t> </a:t>
            </a:r>
            <a:r>
              <a:rPr sz="1400" spc="-5" dirty="0">
                <a:solidFill>
                  <a:srgbClr val="282E39"/>
                </a:solidFill>
                <a:latin typeface="Arial" panose="020B0604020202020204" pitchFamily="34" charset="0"/>
                <a:cs typeface="Arial" panose="020B0604020202020204" pitchFamily="34" charset="0"/>
              </a:rPr>
              <a:t>Оқылымның </a:t>
            </a:r>
            <a:r>
              <a:rPr sz="1400" dirty="0">
                <a:solidFill>
                  <a:srgbClr val="282E39"/>
                </a:solidFill>
                <a:latin typeface="Arial" panose="020B0604020202020204" pitchFamily="34" charset="0"/>
                <a:cs typeface="Arial" panose="020B0604020202020204" pitchFamily="34" charset="0"/>
              </a:rPr>
              <a:t> </a:t>
            </a:r>
            <a:r>
              <a:rPr sz="1400" spc="-5" dirty="0">
                <a:solidFill>
                  <a:srgbClr val="282E39"/>
                </a:solidFill>
                <a:latin typeface="Arial" panose="020B0604020202020204" pitchFamily="34" charset="0"/>
                <a:cs typeface="Arial" panose="020B0604020202020204" pitchFamily="34" charset="0"/>
              </a:rPr>
              <a:t>негізгі </a:t>
            </a:r>
            <a:r>
              <a:rPr sz="1400" spc="-10" dirty="0" err="1">
                <a:solidFill>
                  <a:srgbClr val="282E39"/>
                </a:solidFill>
                <a:latin typeface="Arial" panose="020B0604020202020204" pitchFamily="34" charset="0"/>
                <a:cs typeface="Arial" panose="020B0604020202020204" pitchFamily="34" charset="0"/>
              </a:rPr>
              <a:t>когнитивті</a:t>
            </a:r>
            <a:r>
              <a:rPr sz="1400" spc="-10" dirty="0">
                <a:solidFill>
                  <a:srgbClr val="282E39"/>
                </a:solidFill>
                <a:latin typeface="Arial" panose="020B0604020202020204" pitchFamily="34" charset="0"/>
                <a:cs typeface="Arial" panose="020B0604020202020204" pitchFamily="34" charset="0"/>
              </a:rPr>
              <a:t> </a:t>
            </a:r>
            <a:r>
              <a:rPr lang="kk-KZ" sz="1400" spc="-5" dirty="0">
                <a:solidFill>
                  <a:srgbClr val="282E39"/>
                </a:solidFill>
                <a:latin typeface="Arial" panose="020B0604020202020204" pitchFamily="34" charset="0"/>
                <a:cs typeface="Arial" panose="020B0604020202020204" pitchFamily="34" charset="0"/>
              </a:rPr>
              <a:t>процесінде</a:t>
            </a:r>
            <a:r>
              <a:rPr sz="1400" spc="-5" dirty="0">
                <a:solidFill>
                  <a:srgbClr val="282E39"/>
                </a:solidFill>
                <a:latin typeface="Arial" panose="020B0604020202020204" pitchFamily="34" charset="0"/>
                <a:cs typeface="Arial" panose="020B0604020202020204" pitchFamily="34" charset="0"/>
              </a:rPr>
              <a:t> </a:t>
            </a:r>
            <a:r>
              <a:rPr sz="1400" spc="-10" dirty="0">
                <a:solidFill>
                  <a:srgbClr val="282E39"/>
                </a:solidFill>
                <a:latin typeface="Arial" panose="020B0604020202020204" pitchFamily="34" charset="0"/>
                <a:cs typeface="Arial" panose="020B0604020202020204" pitchFamily="34" charset="0"/>
              </a:rPr>
              <a:t>ақпаратты </a:t>
            </a:r>
            <a:r>
              <a:rPr sz="1400" spc="-5" dirty="0">
                <a:solidFill>
                  <a:srgbClr val="282E39"/>
                </a:solidFill>
                <a:latin typeface="Arial" panose="020B0604020202020204" pitchFamily="34" charset="0"/>
                <a:cs typeface="Arial" panose="020B0604020202020204" pitchFamily="34" charset="0"/>
              </a:rPr>
              <a:t>іздеу, </a:t>
            </a:r>
            <a:r>
              <a:rPr sz="1400" dirty="0">
                <a:solidFill>
                  <a:srgbClr val="282E39"/>
                </a:solidFill>
                <a:latin typeface="Arial" panose="020B0604020202020204" pitchFamily="34" charset="0"/>
                <a:cs typeface="Arial" panose="020B0604020202020204" pitchFamily="34" charset="0"/>
              </a:rPr>
              <a:t> </a:t>
            </a:r>
            <a:r>
              <a:rPr sz="1400" spc="-5" dirty="0">
                <a:solidFill>
                  <a:srgbClr val="282E39"/>
                </a:solidFill>
                <a:latin typeface="Arial" panose="020B0604020202020204" pitchFamily="34" charset="0"/>
                <a:cs typeface="Arial" panose="020B0604020202020204" pitchFamily="34" charset="0"/>
              </a:rPr>
              <a:t>түсіну,</a:t>
            </a:r>
            <a:r>
              <a:rPr sz="1400" dirty="0">
                <a:solidFill>
                  <a:srgbClr val="282E39"/>
                </a:solidFill>
                <a:latin typeface="Arial" panose="020B0604020202020204" pitchFamily="34" charset="0"/>
                <a:cs typeface="Arial" panose="020B0604020202020204" pitchFamily="34" charset="0"/>
              </a:rPr>
              <a:t> </a:t>
            </a:r>
            <a:r>
              <a:rPr sz="1400" spc="-5" dirty="0">
                <a:solidFill>
                  <a:srgbClr val="282E39"/>
                </a:solidFill>
                <a:latin typeface="Arial" panose="020B0604020202020204" pitchFamily="34" charset="0"/>
                <a:cs typeface="Arial" panose="020B0604020202020204" pitchFamily="34" charset="0"/>
              </a:rPr>
              <a:t>бағалау</a:t>
            </a:r>
            <a:r>
              <a:rPr sz="1400" dirty="0">
                <a:solidFill>
                  <a:srgbClr val="282E39"/>
                </a:solidFill>
                <a:latin typeface="Arial" panose="020B0604020202020204" pitchFamily="34" charset="0"/>
                <a:cs typeface="Arial" panose="020B0604020202020204" pitchFamily="34" charset="0"/>
              </a:rPr>
              <a:t> </a:t>
            </a:r>
            <a:r>
              <a:rPr sz="1400" spc="-10" dirty="0">
                <a:solidFill>
                  <a:srgbClr val="282E39"/>
                </a:solidFill>
                <a:latin typeface="Arial" panose="020B0604020202020204" pitchFamily="34" charset="0"/>
                <a:cs typeface="Arial" panose="020B0604020202020204" pitchFamily="34" charset="0"/>
              </a:rPr>
              <a:t>мен</a:t>
            </a:r>
            <a:r>
              <a:rPr sz="1400" spc="-5" dirty="0">
                <a:solidFill>
                  <a:srgbClr val="282E39"/>
                </a:solidFill>
                <a:latin typeface="Arial" panose="020B0604020202020204" pitchFamily="34" charset="0"/>
                <a:cs typeface="Arial" panose="020B0604020202020204" pitchFamily="34" charset="0"/>
              </a:rPr>
              <a:t> кері</a:t>
            </a:r>
            <a:r>
              <a:rPr sz="1400" dirty="0">
                <a:solidFill>
                  <a:srgbClr val="282E39"/>
                </a:solidFill>
                <a:latin typeface="Arial" panose="020B0604020202020204" pitchFamily="34" charset="0"/>
                <a:cs typeface="Arial" panose="020B0604020202020204" pitchFamily="34" charset="0"/>
              </a:rPr>
              <a:t> </a:t>
            </a:r>
            <a:r>
              <a:rPr sz="1400" spc="-5" dirty="0">
                <a:solidFill>
                  <a:srgbClr val="282E39"/>
                </a:solidFill>
                <a:latin typeface="Arial" panose="020B0604020202020204" pitchFamily="34" charset="0"/>
                <a:cs typeface="Arial" panose="020B0604020202020204" pitchFamily="34" charset="0"/>
              </a:rPr>
              <a:t>байланыс</a:t>
            </a:r>
            <a:r>
              <a:rPr sz="1400" dirty="0">
                <a:solidFill>
                  <a:srgbClr val="282E39"/>
                </a:solidFill>
                <a:latin typeface="Arial" panose="020B0604020202020204" pitchFamily="34" charset="0"/>
                <a:cs typeface="Arial" panose="020B0604020202020204" pitchFamily="34" charset="0"/>
              </a:rPr>
              <a:t> </a:t>
            </a:r>
            <a:r>
              <a:rPr sz="1400" spc="-5" dirty="0">
                <a:solidFill>
                  <a:srgbClr val="282E39"/>
                </a:solidFill>
                <a:latin typeface="Arial" panose="020B0604020202020204" pitchFamily="34" charset="0"/>
                <a:cs typeface="Arial" panose="020B0604020202020204" pitchFamily="34" charset="0"/>
              </a:rPr>
              <a:t>жасау </a:t>
            </a:r>
            <a:r>
              <a:rPr sz="1400" dirty="0">
                <a:solidFill>
                  <a:srgbClr val="282E39"/>
                </a:solidFill>
                <a:latin typeface="Arial" panose="020B0604020202020204" pitchFamily="34" charset="0"/>
                <a:cs typeface="Arial" panose="020B0604020202020204" pitchFamily="34" charset="0"/>
              </a:rPr>
              <a:t> </a:t>
            </a:r>
            <a:r>
              <a:rPr sz="1400" spc="-5" dirty="0" err="1">
                <a:solidFill>
                  <a:srgbClr val="282E39"/>
                </a:solidFill>
                <a:latin typeface="Arial" panose="020B0604020202020204" pitchFamily="34" charset="0"/>
                <a:cs typeface="Arial" panose="020B0604020202020204" pitchFamily="34" charset="0"/>
              </a:rPr>
              <a:t>жатады</a:t>
            </a:r>
            <a:r>
              <a:rPr sz="1400" spc="-5" dirty="0">
                <a:solidFill>
                  <a:srgbClr val="282E39"/>
                </a:solidFill>
                <a:latin typeface="Arial" panose="020B0604020202020204" pitchFamily="34" charset="0"/>
                <a:cs typeface="Arial" panose="020B0604020202020204" pitchFamily="34" charset="0"/>
              </a:rPr>
              <a:t>.</a:t>
            </a:r>
            <a:endParaRPr lang="kk-KZ" sz="1400" spc="-5" dirty="0">
              <a:solidFill>
                <a:srgbClr val="282E39"/>
              </a:solidFill>
              <a:latin typeface="Arial" panose="020B0604020202020204" pitchFamily="34" charset="0"/>
              <a:cs typeface="Arial" panose="020B0604020202020204" pitchFamily="34" charset="0"/>
            </a:endParaRPr>
          </a:p>
          <a:p>
            <a:pPr marL="12700" algn="ctr">
              <a:lnSpc>
                <a:spcPts val="1825"/>
              </a:lnSpc>
            </a:pPr>
            <a:endParaRPr lang="ru-RU" sz="1400" spc="-5" dirty="0">
              <a:solidFill>
                <a:srgbClr val="282E39"/>
              </a:solidFill>
              <a:latin typeface="Arial" panose="020B0604020202020204" pitchFamily="34" charset="0"/>
              <a:cs typeface="Arial" panose="020B0604020202020204" pitchFamily="34" charset="0"/>
            </a:endParaRPr>
          </a:p>
          <a:p>
            <a:pPr marL="12700" algn="ctr">
              <a:lnSpc>
                <a:spcPts val="1825"/>
              </a:lnSpc>
            </a:pPr>
            <a:endParaRPr lang="ru-RU" sz="1400" spc="-5" dirty="0">
              <a:solidFill>
                <a:srgbClr val="282E39"/>
              </a:solidFill>
              <a:latin typeface="Arial" panose="020B0604020202020204" pitchFamily="34" charset="0"/>
              <a:cs typeface="Arial" panose="020B0604020202020204" pitchFamily="34" charset="0"/>
            </a:endParaRPr>
          </a:p>
          <a:p>
            <a:pPr marL="12700" algn="ctr">
              <a:lnSpc>
                <a:spcPts val="1825"/>
              </a:lnSpc>
            </a:pPr>
            <a:endParaRPr lang="ru-RU" sz="1400" spc="-5" dirty="0">
              <a:solidFill>
                <a:srgbClr val="282E39"/>
              </a:solidFill>
              <a:latin typeface="Arial" panose="020B0604020202020204" pitchFamily="34" charset="0"/>
              <a:cs typeface="Arial" panose="020B0604020202020204" pitchFamily="34" charset="0"/>
            </a:endParaRPr>
          </a:p>
          <a:p>
            <a:pPr marL="12700" algn="ctr">
              <a:lnSpc>
                <a:spcPts val="1825"/>
              </a:lnSpc>
            </a:pPr>
            <a:endParaRPr lang="ru-RU" sz="1400" spc="-5" dirty="0">
              <a:solidFill>
                <a:srgbClr val="282E39"/>
              </a:solidFill>
              <a:latin typeface="Arial" panose="020B0604020202020204" pitchFamily="34" charset="0"/>
              <a:cs typeface="Arial" panose="020B0604020202020204" pitchFamily="34" charset="0"/>
            </a:endParaRPr>
          </a:p>
          <a:p>
            <a:pPr marL="12700" algn="ctr">
              <a:lnSpc>
                <a:spcPts val="1825"/>
              </a:lnSpc>
            </a:pPr>
            <a:endParaRPr sz="1400" dirty="0">
              <a:latin typeface="Arial" panose="020B0604020202020204" pitchFamily="34" charset="0"/>
              <a:cs typeface="Arial" panose="020B0604020202020204" pitchFamily="34" charset="0"/>
            </a:endParaRPr>
          </a:p>
        </p:txBody>
      </p:sp>
      <p:grpSp>
        <p:nvGrpSpPr>
          <p:cNvPr id="14" name="object 14"/>
          <p:cNvGrpSpPr/>
          <p:nvPr/>
        </p:nvGrpSpPr>
        <p:grpSpPr>
          <a:xfrm>
            <a:off x="5837238" y="1808163"/>
            <a:ext cx="660400" cy="657860"/>
            <a:chOff x="6749795" y="3312414"/>
            <a:chExt cx="660400" cy="657860"/>
          </a:xfrm>
        </p:grpSpPr>
        <p:sp>
          <p:nvSpPr>
            <p:cNvPr id="15" name="object 15"/>
            <p:cNvSpPr/>
            <p:nvPr/>
          </p:nvSpPr>
          <p:spPr>
            <a:xfrm>
              <a:off x="6749795" y="3312414"/>
              <a:ext cx="660400" cy="657860"/>
            </a:xfrm>
            <a:custGeom>
              <a:avLst/>
              <a:gdLst/>
              <a:ahLst/>
              <a:cxnLst/>
              <a:rect l="l" t="t" r="r" b="b"/>
              <a:pathLst>
                <a:path w="660400" h="657860">
                  <a:moveTo>
                    <a:pt x="330200" y="0"/>
                  </a:moveTo>
                  <a:lnTo>
                    <a:pt x="281403" y="3564"/>
                  </a:lnTo>
                  <a:lnTo>
                    <a:pt x="234831" y="13919"/>
                  </a:lnTo>
                  <a:lnTo>
                    <a:pt x="190992" y="30557"/>
                  </a:lnTo>
                  <a:lnTo>
                    <a:pt x="150399" y="52967"/>
                  </a:lnTo>
                  <a:lnTo>
                    <a:pt x="113561" y="80644"/>
                  </a:lnTo>
                  <a:lnTo>
                    <a:pt x="80989" y="113077"/>
                  </a:lnTo>
                  <a:lnTo>
                    <a:pt x="53195" y="149758"/>
                  </a:lnTo>
                  <a:lnTo>
                    <a:pt x="30688" y="190180"/>
                  </a:lnTo>
                  <a:lnTo>
                    <a:pt x="13979" y="233834"/>
                  </a:lnTo>
                  <a:lnTo>
                    <a:pt x="3580" y="280211"/>
                  </a:lnTo>
                  <a:lnTo>
                    <a:pt x="0" y="328803"/>
                  </a:lnTo>
                  <a:lnTo>
                    <a:pt x="3580" y="377397"/>
                  </a:lnTo>
                  <a:lnTo>
                    <a:pt x="13979" y="423782"/>
                  </a:lnTo>
                  <a:lnTo>
                    <a:pt x="30688" y="467448"/>
                  </a:lnTo>
                  <a:lnTo>
                    <a:pt x="53195" y="507885"/>
                  </a:lnTo>
                  <a:lnTo>
                    <a:pt x="80989" y="544583"/>
                  </a:lnTo>
                  <a:lnTo>
                    <a:pt x="113561" y="577034"/>
                  </a:lnTo>
                  <a:lnTo>
                    <a:pt x="150399" y="604726"/>
                  </a:lnTo>
                  <a:lnTo>
                    <a:pt x="190992" y="627152"/>
                  </a:lnTo>
                  <a:lnTo>
                    <a:pt x="234831" y="643802"/>
                  </a:lnTo>
                  <a:lnTo>
                    <a:pt x="281403" y="654165"/>
                  </a:lnTo>
                  <a:lnTo>
                    <a:pt x="330200" y="657733"/>
                  </a:lnTo>
                  <a:lnTo>
                    <a:pt x="378996" y="654165"/>
                  </a:lnTo>
                  <a:lnTo>
                    <a:pt x="425568" y="643802"/>
                  </a:lnTo>
                  <a:lnTo>
                    <a:pt x="469407" y="627152"/>
                  </a:lnTo>
                  <a:lnTo>
                    <a:pt x="510000" y="604726"/>
                  </a:lnTo>
                  <a:lnTo>
                    <a:pt x="546838" y="577034"/>
                  </a:lnTo>
                  <a:lnTo>
                    <a:pt x="579410" y="544583"/>
                  </a:lnTo>
                  <a:lnTo>
                    <a:pt x="607204" y="507885"/>
                  </a:lnTo>
                  <a:lnTo>
                    <a:pt x="629711" y="467448"/>
                  </a:lnTo>
                  <a:lnTo>
                    <a:pt x="646420" y="423782"/>
                  </a:lnTo>
                  <a:lnTo>
                    <a:pt x="656819" y="377397"/>
                  </a:lnTo>
                  <a:lnTo>
                    <a:pt x="660400" y="328803"/>
                  </a:lnTo>
                  <a:lnTo>
                    <a:pt x="656819" y="280211"/>
                  </a:lnTo>
                  <a:lnTo>
                    <a:pt x="646420" y="233834"/>
                  </a:lnTo>
                  <a:lnTo>
                    <a:pt x="629711" y="190180"/>
                  </a:lnTo>
                  <a:lnTo>
                    <a:pt x="607204" y="149758"/>
                  </a:lnTo>
                  <a:lnTo>
                    <a:pt x="579410" y="113077"/>
                  </a:lnTo>
                  <a:lnTo>
                    <a:pt x="546838" y="80644"/>
                  </a:lnTo>
                  <a:lnTo>
                    <a:pt x="510000" y="52967"/>
                  </a:lnTo>
                  <a:lnTo>
                    <a:pt x="469407" y="30557"/>
                  </a:lnTo>
                  <a:lnTo>
                    <a:pt x="425568" y="13919"/>
                  </a:lnTo>
                  <a:lnTo>
                    <a:pt x="378996" y="3564"/>
                  </a:lnTo>
                  <a:lnTo>
                    <a:pt x="330200" y="0"/>
                  </a:lnTo>
                  <a:close/>
                </a:path>
              </a:pathLst>
            </a:custGeom>
            <a:solidFill>
              <a:srgbClr val="00AF50"/>
            </a:solidFill>
          </p:spPr>
          <p:txBody>
            <a:bodyPr wrap="square" lIns="0" tIns="0" rIns="0" bIns="0" rtlCol="0"/>
            <a:lstStyle/>
            <a:p>
              <a:endParaRPr/>
            </a:p>
          </p:txBody>
        </p:sp>
        <p:pic>
          <p:nvPicPr>
            <p:cNvPr id="16" name="object 16"/>
            <p:cNvPicPr/>
            <p:nvPr/>
          </p:nvPicPr>
          <p:blipFill>
            <a:blip r:embed="rId4" cstate="print"/>
            <a:stretch>
              <a:fillRect/>
            </a:stretch>
          </p:blipFill>
          <p:spPr>
            <a:xfrm>
              <a:off x="6910990" y="3587273"/>
              <a:ext cx="199326" cy="199453"/>
            </a:xfrm>
            <a:prstGeom prst="rect">
              <a:avLst/>
            </a:prstGeom>
          </p:spPr>
        </p:pic>
        <p:sp>
          <p:nvSpPr>
            <p:cNvPr id="17" name="object 17"/>
            <p:cNvSpPr/>
            <p:nvPr/>
          </p:nvSpPr>
          <p:spPr>
            <a:xfrm>
              <a:off x="6993286" y="3492277"/>
              <a:ext cx="294640" cy="294640"/>
            </a:xfrm>
            <a:custGeom>
              <a:avLst/>
              <a:gdLst/>
              <a:ahLst/>
              <a:cxnLst/>
              <a:rect l="l" t="t" r="r" b="b"/>
              <a:pathLst>
                <a:path w="294640" h="294639">
                  <a:moveTo>
                    <a:pt x="233584" y="0"/>
                  </a:moveTo>
                  <a:lnTo>
                    <a:pt x="4667" y="222345"/>
                  </a:lnTo>
                  <a:lnTo>
                    <a:pt x="0" y="233537"/>
                  </a:lnTo>
                  <a:lnTo>
                    <a:pt x="1166" y="239543"/>
                  </a:lnTo>
                  <a:lnTo>
                    <a:pt x="4667" y="244824"/>
                  </a:lnTo>
                  <a:lnTo>
                    <a:pt x="49625" y="289782"/>
                  </a:lnTo>
                  <a:lnTo>
                    <a:pt x="54887" y="293282"/>
                  </a:lnTo>
                  <a:lnTo>
                    <a:pt x="60864" y="294449"/>
                  </a:lnTo>
                  <a:lnTo>
                    <a:pt x="66841" y="293282"/>
                  </a:lnTo>
                  <a:lnTo>
                    <a:pt x="72104" y="289782"/>
                  </a:lnTo>
                  <a:lnTo>
                    <a:pt x="289782" y="72104"/>
                  </a:lnTo>
                  <a:lnTo>
                    <a:pt x="293282" y="66841"/>
                  </a:lnTo>
                  <a:lnTo>
                    <a:pt x="294449" y="60864"/>
                  </a:lnTo>
                  <a:lnTo>
                    <a:pt x="293282" y="54887"/>
                  </a:lnTo>
                  <a:lnTo>
                    <a:pt x="289782" y="49625"/>
                  </a:lnTo>
                  <a:lnTo>
                    <a:pt x="244824" y="4667"/>
                  </a:lnTo>
                  <a:lnTo>
                    <a:pt x="239561" y="1166"/>
                  </a:lnTo>
                  <a:lnTo>
                    <a:pt x="233584" y="0"/>
                  </a:lnTo>
                  <a:close/>
                </a:path>
              </a:pathLst>
            </a:custGeom>
            <a:solidFill>
              <a:srgbClr val="FFFFFF"/>
            </a:solidFill>
          </p:spPr>
          <p:txBody>
            <a:bodyPr wrap="square" lIns="0" tIns="0" rIns="0" bIns="0" rtlCol="0"/>
            <a:lstStyle/>
            <a:p>
              <a:endParaRPr/>
            </a:p>
          </p:txBody>
        </p:sp>
      </p:grpSp>
      <p:grpSp>
        <p:nvGrpSpPr>
          <p:cNvPr id="18" name="object 18"/>
          <p:cNvGrpSpPr/>
          <p:nvPr/>
        </p:nvGrpSpPr>
        <p:grpSpPr>
          <a:xfrm>
            <a:off x="8856820" y="1773278"/>
            <a:ext cx="660400" cy="657860"/>
            <a:chOff x="6786753" y="4885944"/>
            <a:chExt cx="660400" cy="657860"/>
          </a:xfrm>
        </p:grpSpPr>
        <p:sp>
          <p:nvSpPr>
            <p:cNvPr id="19" name="object 19"/>
            <p:cNvSpPr/>
            <p:nvPr/>
          </p:nvSpPr>
          <p:spPr>
            <a:xfrm>
              <a:off x="6786753" y="4885944"/>
              <a:ext cx="660400" cy="657860"/>
            </a:xfrm>
            <a:custGeom>
              <a:avLst/>
              <a:gdLst/>
              <a:ahLst/>
              <a:cxnLst/>
              <a:rect l="l" t="t" r="r" b="b"/>
              <a:pathLst>
                <a:path w="660400" h="657860">
                  <a:moveTo>
                    <a:pt x="330200" y="0"/>
                  </a:moveTo>
                  <a:lnTo>
                    <a:pt x="281403" y="3567"/>
                  </a:lnTo>
                  <a:lnTo>
                    <a:pt x="234831" y="13930"/>
                  </a:lnTo>
                  <a:lnTo>
                    <a:pt x="190992" y="30580"/>
                  </a:lnTo>
                  <a:lnTo>
                    <a:pt x="150399" y="53006"/>
                  </a:lnTo>
                  <a:lnTo>
                    <a:pt x="113561" y="80698"/>
                  </a:lnTo>
                  <a:lnTo>
                    <a:pt x="80989" y="113149"/>
                  </a:lnTo>
                  <a:lnTo>
                    <a:pt x="53195" y="149847"/>
                  </a:lnTo>
                  <a:lnTo>
                    <a:pt x="30688" y="190284"/>
                  </a:lnTo>
                  <a:lnTo>
                    <a:pt x="13979" y="233950"/>
                  </a:lnTo>
                  <a:lnTo>
                    <a:pt x="3580" y="280335"/>
                  </a:lnTo>
                  <a:lnTo>
                    <a:pt x="0" y="328929"/>
                  </a:lnTo>
                  <a:lnTo>
                    <a:pt x="3580" y="377521"/>
                  </a:lnTo>
                  <a:lnTo>
                    <a:pt x="13979" y="423898"/>
                  </a:lnTo>
                  <a:lnTo>
                    <a:pt x="30688" y="467552"/>
                  </a:lnTo>
                  <a:lnTo>
                    <a:pt x="53195" y="507974"/>
                  </a:lnTo>
                  <a:lnTo>
                    <a:pt x="80989" y="544655"/>
                  </a:lnTo>
                  <a:lnTo>
                    <a:pt x="113561" y="577088"/>
                  </a:lnTo>
                  <a:lnTo>
                    <a:pt x="150399" y="604765"/>
                  </a:lnTo>
                  <a:lnTo>
                    <a:pt x="190992" y="627175"/>
                  </a:lnTo>
                  <a:lnTo>
                    <a:pt x="234831" y="643813"/>
                  </a:lnTo>
                  <a:lnTo>
                    <a:pt x="281403" y="654168"/>
                  </a:lnTo>
                  <a:lnTo>
                    <a:pt x="330200" y="657732"/>
                  </a:lnTo>
                  <a:lnTo>
                    <a:pt x="378996" y="654168"/>
                  </a:lnTo>
                  <a:lnTo>
                    <a:pt x="425568" y="643813"/>
                  </a:lnTo>
                  <a:lnTo>
                    <a:pt x="469407" y="627175"/>
                  </a:lnTo>
                  <a:lnTo>
                    <a:pt x="510000" y="604765"/>
                  </a:lnTo>
                  <a:lnTo>
                    <a:pt x="546838" y="577088"/>
                  </a:lnTo>
                  <a:lnTo>
                    <a:pt x="579410" y="544655"/>
                  </a:lnTo>
                  <a:lnTo>
                    <a:pt x="607204" y="507974"/>
                  </a:lnTo>
                  <a:lnTo>
                    <a:pt x="629711" y="467552"/>
                  </a:lnTo>
                  <a:lnTo>
                    <a:pt x="646420" y="423898"/>
                  </a:lnTo>
                  <a:lnTo>
                    <a:pt x="656819" y="377521"/>
                  </a:lnTo>
                  <a:lnTo>
                    <a:pt x="660400" y="328929"/>
                  </a:lnTo>
                  <a:lnTo>
                    <a:pt x="656819" y="280335"/>
                  </a:lnTo>
                  <a:lnTo>
                    <a:pt x="646420" y="233950"/>
                  </a:lnTo>
                  <a:lnTo>
                    <a:pt x="629711" y="190284"/>
                  </a:lnTo>
                  <a:lnTo>
                    <a:pt x="607204" y="149847"/>
                  </a:lnTo>
                  <a:lnTo>
                    <a:pt x="579410" y="113149"/>
                  </a:lnTo>
                  <a:lnTo>
                    <a:pt x="546838" y="80698"/>
                  </a:lnTo>
                  <a:lnTo>
                    <a:pt x="510000" y="53006"/>
                  </a:lnTo>
                  <a:lnTo>
                    <a:pt x="469407" y="30580"/>
                  </a:lnTo>
                  <a:lnTo>
                    <a:pt x="425568" y="13930"/>
                  </a:lnTo>
                  <a:lnTo>
                    <a:pt x="378996" y="3567"/>
                  </a:lnTo>
                  <a:lnTo>
                    <a:pt x="330200" y="0"/>
                  </a:lnTo>
                  <a:close/>
                </a:path>
              </a:pathLst>
            </a:custGeom>
            <a:solidFill>
              <a:schemeClr val="accent2"/>
            </a:solidFill>
          </p:spPr>
          <p:txBody>
            <a:bodyPr wrap="square" lIns="0" tIns="0" rIns="0" bIns="0" rtlCol="0"/>
            <a:lstStyle/>
            <a:p>
              <a:endParaRPr/>
            </a:p>
          </p:txBody>
        </p:sp>
        <p:pic>
          <p:nvPicPr>
            <p:cNvPr id="20" name="object 20"/>
            <p:cNvPicPr/>
            <p:nvPr/>
          </p:nvPicPr>
          <p:blipFill>
            <a:blip r:embed="rId3" cstate="print"/>
            <a:stretch>
              <a:fillRect/>
            </a:stretch>
          </p:blipFill>
          <p:spPr>
            <a:xfrm>
              <a:off x="6947947" y="5160930"/>
              <a:ext cx="199326" cy="199326"/>
            </a:xfrm>
            <a:prstGeom prst="rect">
              <a:avLst/>
            </a:prstGeom>
          </p:spPr>
        </p:pic>
        <p:sp>
          <p:nvSpPr>
            <p:cNvPr id="21" name="object 21"/>
            <p:cNvSpPr/>
            <p:nvPr/>
          </p:nvSpPr>
          <p:spPr>
            <a:xfrm>
              <a:off x="7030243" y="5065807"/>
              <a:ext cx="294640" cy="294640"/>
            </a:xfrm>
            <a:custGeom>
              <a:avLst/>
              <a:gdLst/>
              <a:ahLst/>
              <a:cxnLst/>
              <a:rect l="l" t="t" r="r" b="b"/>
              <a:pathLst>
                <a:path w="294640" h="294639">
                  <a:moveTo>
                    <a:pt x="233584" y="0"/>
                  </a:moveTo>
                  <a:lnTo>
                    <a:pt x="4667" y="222345"/>
                  </a:lnTo>
                  <a:lnTo>
                    <a:pt x="0" y="233584"/>
                  </a:lnTo>
                  <a:lnTo>
                    <a:pt x="1166" y="239561"/>
                  </a:lnTo>
                  <a:lnTo>
                    <a:pt x="4667" y="244824"/>
                  </a:lnTo>
                  <a:lnTo>
                    <a:pt x="49625" y="289782"/>
                  </a:lnTo>
                  <a:lnTo>
                    <a:pt x="54887" y="293282"/>
                  </a:lnTo>
                  <a:lnTo>
                    <a:pt x="60864" y="294449"/>
                  </a:lnTo>
                  <a:lnTo>
                    <a:pt x="66841" y="293282"/>
                  </a:lnTo>
                  <a:lnTo>
                    <a:pt x="72104" y="289782"/>
                  </a:lnTo>
                  <a:lnTo>
                    <a:pt x="289782" y="72104"/>
                  </a:lnTo>
                  <a:lnTo>
                    <a:pt x="293282" y="66841"/>
                  </a:lnTo>
                  <a:lnTo>
                    <a:pt x="294449" y="60864"/>
                  </a:lnTo>
                  <a:lnTo>
                    <a:pt x="293282" y="54887"/>
                  </a:lnTo>
                  <a:lnTo>
                    <a:pt x="289782" y="49625"/>
                  </a:lnTo>
                  <a:lnTo>
                    <a:pt x="244824" y="4667"/>
                  </a:lnTo>
                  <a:lnTo>
                    <a:pt x="239561" y="1166"/>
                  </a:lnTo>
                  <a:lnTo>
                    <a:pt x="233584" y="0"/>
                  </a:lnTo>
                  <a:close/>
                </a:path>
              </a:pathLst>
            </a:custGeom>
            <a:solidFill>
              <a:srgbClr val="FFFFFF"/>
            </a:solidFill>
          </p:spPr>
          <p:txBody>
            <a:bodyPr wrap="square" lIns="0" tIns="0" rIns="0" bIns="0" rtlCol="0"/>
            <a:lstStyle/>
            <a:p>
              <a:endParaRPr/>
            </a:p>
          </p:txBody>
        </p:sp>
      </p:grpSp>
      <p:sp>
        <p:nvSpPr>
          <p:cNvPr id="22" name="object 22"/>
          <p:cNvSpPr txBox="1">
            <a:spLocks noGrp="1"/>
          </p:cNvSpPr>
          <p:nvPr>
            <p:ph type="title"/>
          </p:nvPr>
        </p:nvSpPr>
        <p:spPr>
          <a:xfrm>
            <a:off x="3294777" y="589262"/>
            <a:ext cx="5407311" cy="705834"/>
          </a:xfrm>
          <a:prstGeom prst="rect">
            <a:avLst/>
          </a:prstGeom>
        </p:spPr>
        <p:txBody>
          <a:bodyPr vert="horz" wrap="square" lIns="0" tIns="12700" rIns="0" bIns="0" rtlCol="0">
            <a:spAutoFit/>
          </a:bodyPr>
          <a:lstStyle/>
          <a:p>
            <a:pPr marL="12700" marR="5080" algn="ctr">
              <a:lnSpc>
                <a:spcPct val="150000"/>
              </a:lnSpc>
              <a:spcBef>
                <a:spcPts val="100"/>
              </a:spcBef>
            </a:pPr>
            <a:r>
              <a:rPr lang="ru-RU" sz="1600" spc="-5" dirty="0">
                <a:latin typeface="Arial" panose="020B0604020202020204" pitchFamily="34" charset="0"/>
                <a:cs typeface="Arial" panose="020B0604020202020204" pitchFamily="34" charset="0"/>
              </a:rPr>
              <a:t>ОҚУ САУАТТЫЛЫҒЫН</a:t>
            </a:r>
            <a:r>
              <a:rPr lang="ru-RU" sz="1600" spc="50" dirty="0">
                <a:latin typeface="Arial" panose="020B0604020202020204" pitchFamily="34" charset="0"/>
                <a:cs typeface="Arial" panose="020B0604020202020204" pitchFamily="34" charset="0"/>
              </a:rPr>
              <a:t> </a:t>
            </a:r>
            <a:r>
              <a:rPr lang="ru-RU" sz="1600" spc="-5" dirty="0">
                <a:latin typeface="Arial" panose="020B0604020202020204" pitchFamily="34" charset="0"/>
                <a:cs typeface="Arial" panose="020B0604020202020204" pitchFamily="34" charset="0"/>
              </a:rPr>
              <a:t>БАҒАЛАУҒА</a:t>
            </a:r>
            <a:r>
              <a:rPr lang="ru-RU" sz="1600" spc="35" dirty="0">
                <a:latin typeface="Arial" panose="020B0604020202020204" pitchFamily="34" charset="0"/>
                <a:cs typeface="Arial" panose="020B0604020202020204" pitchFamily="34" charset="0"/>
              </a:rPr>
              <a:t> </a:t>
            </a:r>
            <a:r>
              <a:rPr lang="ru-RU" sz="1600" spc="-10" dirty="0">
                <a:latin typeface="Arial" panose="020B0604020202020204" pitchFamily="34" charset="0"/>
                <a:cs typeface="Arial" panose="020B0604020202020204" pitchFamily="34" charset="0"/>
              </a:rPr>
              <a:t>АРНАЛҒАН </a:t>
            </a:r>
            <a:r>
              <a:rPr lang="ru-RU" sz="1600" spc="-535" dirty="0">
                <a:latin typeface="Arial" panose="020B0604020202020204" pitchFamily="34" charset="0"/>
                <a:cs typeface="Arial" panose="020B0604020202020204" pitchFamily="34" charset="0"/>
              </a:rPr>
              <a:t> </a:t>
            </a:r>
            <a:r>
              <a:rPr lang="ru-RU" sz="1600" spc="-5" dirty="0">
                <a:latin typeface="Arial" panose="020B0604020202020204" pitchFamily="34" charset="0"/>
                <a:cs typeface="Arial" panose="020B0604020202020204" pitchFamily="34" charset="0"/>
              </a:rPr>
              <a:t>ТАПСЫРМА</a:t>
            </a:r>
            <a:r>
              <a:rPr lang="ru-RU" sz="1600" spc="40" dirty="0">
                <a:latin typeface="Arial" panose="020B0604020202020204" pitchFamily="34" charset="0"/>
                <a:cs typeface="Arial" panose="020B0604020202020204" pitchFamily="34" charset="0"/>
              </a:rPr>
              <a:t> </a:t>
            </a:r>
            <a:r>
              <a:rPr lang="ru-RU" sz="1600" spc="-5" dirty="0">
                <a:latin typeface="Arial" panose="020B0604020202020204" pitchFamily="34" charset="0"/>
                <a:cs typeface="Arial" panose="020B0604020202020204" pitchFamily="34" charset="0"/>
              </a:rPr>
              <a:t>ТҮРЛЕРІ</a:t>
            </a:r>
            <a:r>
              <a:rPr lang="ru-RU" sz="1600" spc="15"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3 </a:t>
            </a:r>
            <a:r>
              <a:rPr lang="ru-RU" sz="1600" spc="-10" dirty="0">
                <a:latin typeface="Arial" panose="020B0604020202020204" pitchFamily="34" charset="0"/>
                <a:cs typeface="Arial" panose="020B0604020202020204" pitchFamily="34" charset="0"/>
              </a:rPr>
              <a:t>КОМПОНЕНТТЕН </a:t>
            </a:r>
            <a:r>
              <a:rPr lang="ru-RU" sz="1600" spc="-5" dirty="0">
                <a:latin typeface="Arial" panose="020B0604020202020204" pitchFamily="34" charset="0"/>
                <a:cs typeface="Arial" panose="020B0604020202020204" pitchFamily="34" charset="0"/>
              </a:rPr>
              <a:t> ТҰРАДЫ: </a:t>
            </a:r>
            <a:endParaRPr lang="ru-RU"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6250A6B2-4DC8-455D-A325-62F1D5EF082E}"/>
              </a:ext>
            </a:extLst>
          </p:cNvPr>
          <p:cNvSpPr txBox="1"/>
          <p:nvPr/>
        </p:nvSpPr>
        <p:spPr>
          <a:xfrm>
            <a:off x="1786761" y="2611002"/>
            <a:ext cx="2557721" cy="2508379"/>
          </a:xfrm>
          <a:prstGeom prst="rect">
            <a:avLst/>
          </a:prstGeom>
          <a:noFill/>
          <a:ln>
            <a:solidFill>
              <a:schemeClr val="accent4"/>
            </a:solidFill>
          </a:ln>
        </p:spPr>
        <p:txBody>
          <a:bodyPr wrap="square">
            <a:spAutoFit/>
          </a:bodyPr>
          <a:lstStyle/>
          <a:p>
            <a:pPr algn="ctr">
              <a:lnSpc>
                <a:spcPct val="100000"/>
              </a:lnSpc>
            </a:pPr>
            <a:r>
              <a:rPr lang="ru-RU" sz="1600" dirty="0">
                <a:solidFill>
                  <a:srgbClr val="282E39"/>
                </a:solidFill>
                <a:latin typeface="Arial" panose="020B0604020202020204" pitchFamily="34" charset="0"/>
                <a:cs typeface="Arial" panose="020B0604020202020204" pitchFamily="34" charset="0"/>
              </a:rPr>
              <a:t>ЖАҒДАЯТ</a:t>
            </a:r>
          </a:p>
          <a:p>
            <a:pPr algn="ctr">
              <a:lnSpc>
                <a:spcPct val="100000"/>
              </a:lnSpc>
            </a:pPr>
            <a:r>
              <a:rPr lang="ru-RU" sz="1600" dirty="0" err="1">
                <a:solidFill>
                  <a:srgbClr val="282E39"/>
                </a:solidFill>
                <a:latin typeface="Arial" panose="020B0604020202020204" pitchFamily="34" charset="0"/>
                <a:cs typeface="Arial" panose="020B0604020202020204" pitchFamily="34" charset="0"/>
              </a:rPr>
              <a:t>Әр</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тапсырмада</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алдымен</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кіріспе</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ұсынылады</a:t>
            </a:r>
            <a:r>
              <a:rPr lang="ru-RU" sz="1600" dirty="0">
                <a:solidFill>
                  <a:srgbClr val="282E39"/>
                </a:solidFill>
                <a:latin typeface="Arial" panose="020B0604020202020204" pitchFamily="34" charset="0"/>
                <a:cs typeface="Arial" panose="020B0604020202020204" pitchFamily="34" charset="0"/>
              </a:rPr>
              <a:t>, ал </a:t>
            </a:r>
            <a:r>
              <a:rPr lang="ru-RU" sz="1600" dirty="0" err="1">
                <a:solidFill>
                  <a:srgbClr val="282E39"/>
                </a:solidFill>
                <a:latin typeface="Arial" panose="020B0604020202020204" pitchFamily="34" charset="0"/>
                <a:cs typeface="Arial" panose="020B0604020202020204" pitchFamily="34" charset="0"/>
              </a:rPr>
              <a:t>кіріспеде</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бір</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немесе</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бірнеше</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мәтінді</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оқудың</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мақсаты</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жағдаят</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алдын</a:t>
            </a:r>
            <a:r>
              <a:rPr lang="ru-RU" sz="1600" dirty="0">
                <a:solidFill>
                  <a:srgbClr val="282E39"/>
                </a:solidFill>
                <a:latin typeface="Arial" panose="020B0604020202020204" pitchFamily="34" charset="0"/>
                <a:cs typeface="Arial" panose="020B0604020202020204" pitchFamily="34" charset="0"/>
              </a:rPr>
              <a:t> ала </a:t>
            </a:r>
            <a:r>
              <a:rPr lang="ru-RU" sz="1600" dirty="0" err="1">
                <a:solidFill>
                  <a:srgbClr val="282E39"/>
                </a:solidFill>
                <a:latin typeface="Arial" panose="020B0604020202020204" pitchFamily="34" charset="0"/>
                <a:cs typeface="Arial" panose="020B0604020202020204" pitchFamily="34" charset="0"/>
              </a:rPr>
              <a:t>айқын</a:t>
            </a:r>
            <a:r>
              <a:rPr lang="ru-RU" sz="1600" dirty="0">
                <a:solidFill>
                  <a:srgbClr val="282E39"/>
                </a:solidFill>
                <a:latin typeface="Arial" panose="020B0604020202020204" pitchFamily="34" charset="0"/>
                <a:cs typeface="Arial" panose="020B0604020202020204" pitchFamily="34" charset="0"/>
              </a:rPr>
              <a:t> </a:t>
            </a:r>
            <a:r>
              <a:rPr lang="ru-RU" sz="1600" dirty="0" err="1">
                <a:solidFill>
                  <a:srgbClr val="282E39"/>
                </a:solidFill>
                <a:latin typeface="Arial" panose="020B0604020202020204" pitchFamily="34" charset="0"/>
                <a:cs typeface="Arial" panose="020B0604020202020204" pitchFamily="34" charset="0"/>
              </a:rPr>
              <a:t>көрсетіледі</a:t>
            </a:r>
            <a:r>
              <a:rPr lang="ru-RU" sz="1600" dirty="0">
                <a:solidFill>
                  <a:srgbClr val="282E39"/>
                </a:solidFill>
                <a:latin typeface="Arial" panose="020B0604020202020204" pitchFamily="34" charset="0"/>
                <a:cs typeface="Arial" panose="020B0604020202020204" pitchFamily="34" charset="0"/>
              </a:rPr>
              <a:t>.</a:t>
            </a:r>
          </a:p>
          <a:p>
            <a:pPr>
              <a:lnSpc>
                <a:spcPct val="100000"/>
              </a:lnSpc>
            </a:pPr>
            <a:endParaRPr lang="ru-RU" sz="1200" dirty="0">
              <a:solidFill>
                <a:srgbClr val="282E39"/>
              </a:solidFill>
              <a:latin typeface="Arial" panose="020B0604020202020204" pitchFamily="34" charset="0"/>
              <a:cs typeface="Arial" panose="020B0604020202020204" pitchFamily="34" charset="0"/>
            </a:endParaRPr>
          </a:p>
          <a:p>
            <a:pPr marL="12700">
              <a:lnSpc>
                <a:spcPct val="100000"/>
              </a:lnSpc>
              <a:spcBef>
                <a:spcPts val="625"/>
              </a:spcBef>
            </a:pPr>
            <a:endParaRPr lang="ru-RU" sz="1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DE62A8FF-7AF9-4544-8A8C-F393330306D3}"/>
              </a:ext>
            </a:extLst>
          </p:cNvPr>
          <p:cNvSpPr txBox="1"/>
          <p:nvPr/>
        </p:nvSpPr>
        <p:spPr>
          <a:xfrm>
            <a:off x="4905943" y="2626391"/>
            <a:ext cx="2644212" cy="2492990"/>
          </a:xfrm>
          <a:prstGeom prst="rect">
            <a:avLst/>
          </a:prstGeom>
          <a:noFill/>
          <a:ln>
            <a:solidFill>
              <a:schemeClr val="accent6">
                <a:lumMod val="75000"/>
              </a:schemeClr>
            </a:solidFill>
          </a:ln>
        </p:spPr>
        <p:txBody>
          <a:bodyPr wrap="square">
            <a:spAutoFit/>
          </a:bodyPr>
          <a:lstStyle/>
          <a:p>
            <a:pPr algn="ctr"/>
            <a:r>
              <a:rPr lang="ru-RU" sz="1600" spc="-5" dirty="0">
                <a:solidFill>
                  <a:srgbClr val="282E39"/>
                </a:solidFill>
                <a:latin typeface="Arial" panose="020B0604020202020204" pitchFamily="34" charset="0"/>
                <a:cs typeface="Arial" panose="020B0604020202020204" pitchFamily="34" charset="0"/>
              </a:rPr>
              <a:t>МӘТІН</a:t>
            </a:r>
          </a:p>
          <a:p>
            <a:pPr algn="ctr"/>
            <a:r>
              <a:rPr lang="ru-RU" sz="1400" spc="-5" dirty="0" err="1">
                <a:solidFill>
                  <a:srgbClr val="282E39"/>
                </a:solidFill>
                <a:latin typeface="Arial" panose="020B0604020202020204" pitchFamily="34" charset="0"/>
                <a:cs typeface="Arial" panose="020B0604020202020204" pitchFamily="34" charset="0"/>
              </a:rPr>
              <a:t>Ойдың</a:t>
            </a:r>
            <a:r>
              <a:rPr lang="ru-RU" sz="1400" spc="1245"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байланыстылығы</a:t>
            </a:r>
            <a:r>
              <a:rPr lang="ru-RU" sz="1400" spc="480" dirty="0">
                <a:solidFill>
                  <a:srgbClr val="282E39"/>
                </a:solidFill>
                <a:latin typeface="Arial" panose="020B0604020202020204" pitchFamily="34" charset="0"/>
                <a:cs typeface="Arial" panose="020B0604020202020204" pitchFamily="34" charset="0"/>
              </a:rPr>
              <a:t> </a:t>
            </a:r>
            <a:r>
              <a:rPr lang="ru-RU" sz="1400" spc="484"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және</a:t>
            </a:r>
            <a:r>
              <a:rPr lang="ru-RU" sz="1400" spc="484"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жүйелілігі</a:t>
            </a:r>
            <a:r>
              <a:rPr lang="ru-RU" sz="1400" spc="-5" dirty="0">
                <a:solidFill>
                  <a:srgbClr val="282E39"/>
                </a:solidFill>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R="5080" algn="ctr"/>
            <a:r>
              <a:rPr lang="ru-RU" sz="1400" spc="-5" dirty="0" err="1">
                <a:solidFill>
                  <a:srgbClr val="282E39"/>
                </a:solidFill>
                <a:latin typeface="Arial" panose="020B0604020202020204" pitchFamily="34" charset="0"/>
                <a:cs typeface="Arial" panose="020B0604020202020204" pitchFamily="34" charset="0"/>
              </a:rPr>
              <a:t>аутенттілігі</a:t>
            </a:r>
            <a:r>
              <a:rPr lang="ru-RU" sz="1400" spc="-5" dirty="0">
                <a:solidFill>
                  <a:srgbClr val="282E39"/>
                </a:solidFill>
                <a:latin typeface="Arial" panose="020B0604020202020204" pitchFamily="34" charset="0"/>
                <a:cs typeface="Arial" panose="020B0604020202020204" pitchFamily="34" charset="0"/>
              </a:rPr>
              <a:t>,</a:t>
            </a:r>
            <a:r>
              <a:rPr lang="ru-RU" sz="1400" dirty="0">
                <a:solidFill>
                  <a:srgbClr val="282E39"/>
                </a:solidFill>
                <a:latin typeface="Arial" panose="020B0604020202020204" pitchFamily="34" charset="0"/>
                <a:cs typeface="Arial" panose="020B0604020202020204" pitchFamily="34" charset="0"/>
              </a:rPr>
              <a:t> </a:t>
            </a:r>
            <a:r>
              <a:rPr lang="ru-RU" sz="1400" spc="-10" dirty="0" err="1">
                <a:solidFill>
                  <a:srgbClr val="282E39"/>
                </a:solidFill>
                <a:latin typeface="Arial" panose="020B0604020202020204" pitchFamily="34" charset="0"/>
                <a:cs typeface="Arial" panose="020B0604020202020204" pitchFamily="34" charset="0"/>
              </a:rPr>
              <a:t>фактілерге</a:t>
            </a:r>
            <a:r>
              <a:rPr lang="ru-RU" sz="1400" spc="-5"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құрылуы</a:t>
            </a:r>
            <a:r>
              <a:rPr lang="ru-RU" sz="1400" spc="355" dirty="0">
                <a:solidFill>
                  <a:srgbClr val="282E39"/>
                </a:solidFill>
                <a:latin typeface="Arial" panose="020B0604020202020204" pitchFamily="34" charset="0"/>
                <a:cs typeface="Arial" panose="020B0604020202020204" pitchFamily="34" charset="0"/>
              </a:rPr>
              <a:t> </a:t>
            </a:r>
            <a:r>
              <a:rPr lang="ru-RU" sz="1400" spc="-5" dirty="0">
                <a:solidFill>
                  <a:srgbClr val="282E39"/>
                </a:solidFill>
                <a:latin typeface="Arial" panose="020B0604020202020204" pitchFamily="34" charset="0"/>
                <a:cs typeface="Arial" panose="020B0604020202020204" pitchFamily="34" charset="0"/>
              </a:rPr>
              <a:t>(</a:t>
            </a:r>
            <a:r>
              <a:rPr lang="ru-RU" sz="1400" spc="-5" dirty="0" err="1">
                <a:solidFill>
                  <a:srgbClr val="282E39"/>
                </a:solidFill>
                <a:latin typeface="Arial" panose="020B0604020202020204" pitchFamily="34" charset="0"/>
                <a:cs typeface="Arial" panose="020B0604020202020204" pitchFamily="34" charset="0"/>
              </a:rPr>
              <a:t>ғылыми</a:t>
            </a:r>
            <a:r>
              <a:rPr lang="ru-RU" sz="1400" spc="-5" dirty="0">
                <a:solidFill>
                  <a:srgbClr val="282E39"/>
                </a:solidFill>
                <a:latin typeface="Arial" panose="020B0604020202020204" pitchFamily="34" charset="0"/>
                <a:cs typeface="Arial" panose="020B0604020202020204" pitchFamily="34" charset="0"/>
              </a:rPr>
              <a:t>, </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ресми</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және</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басқа</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мәтіндер</a:t>
            </a:r>
            <a:r>
              <a:rPr lang="ru-RU" sz="1400" spc="-5" dirty="0">
                <a:solidFill>
                  <a:srgbClr val="282E39"/>
                </a:solidFill>
                <a:latin typeface="Arial" panose="020B0604020202020204" pitchFamily="34" charset="0"/>
                <a:cs typeface="Arial" panose="020B0604020202020204" pitchFamily="34" charset="0"/>
              </a:rPr>
              <a:t>)</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және</a:t>
            </a:r>
            <a:r>
              <a:rPr lang="ru-RU" sz="1400" dirty="0">
                <a:solidFill>
                  <a:srgbClr val="282E39"/>
                </a:solidFill>
                <a:latin typeface="Arial" panose="020B0604020202020204" pitchFamily="34" charset="0"/>
                <a:cs typeface="Arial" panose="020B0604020202020204" pitchFamily="34" charset="0"/>
              </a:rPr>
              <a:t> </a:t>
            </a:r>
            <a:r>
              <a:rPr lang="ru-RU" sz="1400" spc="-10" dirty="0" err="1">
                <a:solidFill>
                  <a:srgbClr val="282E39"/>
                </a:solidFill>
                <a:latin typeface="Arial" panose="020B0604020202020204" pitchFamily="34" charset="0"/>
                <a:cs typeface="Arial" panose="020B0604020202020204" pitchFamily="34" charset="0"/>
              </a:rPr>
              <a:t>көркемдігі</a:t>
            </a:r>
            <a:r>
              <a:rPr lang="ru-RU" sz="1400" spc="-10" dirty="0">
                <a:solidFill>
                  <a:srgbClr val="282E39"/>
                </a:solidFill>
                <a:latin typeface="Arial" panose="020B0604020202020204" pitchFamily="34" charset="0"/>
                <a:cs typeface="Arial" panose="020B0604020202020204" pitchFamily="34" charset="0"/>
              </a:rPr>
              <a:t> </a:t>
            </a:r>
            <a:r>
              <a:rPr lang="ru-RU" sz="1400" spc="-5"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көркем</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әдеби</a:t>
            </a:r>
            <a:r>
              <a:rPr lang="ru-RU" sz="1400" spc="-5" dirty="0">
                <a:solidFill>
                  <a:srgbClr val="282E39"/>
                </a:solidFill>
                <a:latin typeface="Arial" panose="020B0604020202020204" pitchFamily="34" charset="0"/>
                <a:cs typeface="Arial" panose="020B0604020202020204" pitchFamily="34" charset="0"/>
              </a:rPr>
              <a:t>,</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публицистикалық</a:t>
            </a:r>
            <a:r>
              <a:rPr lang="ru-RU" sz="1400" spc="-5" dirty="0">
                <a:solidFill>
                  <a:srgbClr val="282E39"/>
                </a:solidFill>
                <a:latin typeface="Arial" panose="020B0604020202020204" pitchFamily="34" charset="0"/>
                <a:cs typeface="Arial" panose="020B0604020202020204" pitchFamily="34" charset="0"/>
              </a:rPr>
              <a:t> </a:t>
            </a:r>
            <a:r>
              <a:rPr lang="ru-RU" sz="1400" dirty="0" err="1">
                <a:solidFill>
                  <a:srgbClr val="282E39"/>
                </a:solidFill>
                <a:latin typeface="Arial" panose="020B0604020202020204" pitchFamily="34" charset="0"/>
                <a:cs typeface="Arial" panose="020B0604020202020204" pitchFamily="34" charset="0"/>
              </a:rPr>
              <a:t>және</a:t>
            </a:r>
            <a:r>
              <a:rPr lang="ru-RU" sz="1400" spc="5"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басқа</a:t>
            </a:r>
            <a:r>
              <a:rPr lang="ru-RU" sz="1400" spc="-5" dirty="0">
                <a:solidFill>
                  <a:srgbClr val="282E39"/>
                </a:solidFill>
                <a:latin typeface="Arial" panose="020B0604020202020204" pitchFamily="34" charset="0"/>
                <a:cs typeface="Arial" panose="020B0604020202020204" pitchFamily="34" charset="0"/>
              </a:rPr>
              <a:t> </a:t>
            </a:r>
            <a:r>
              <a:rPr lang="ru-RU" sz="140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мәтіндер</a:t>
            </a:r>
            <a:r>
              <a:rPr lang="ru-RU" sz="1400" spc="-5" dirty="0">
                <a:solidFill>
                  <a:srgbClr val="282E39"/>
                </a:solidFill>
                <a:latin typeface="Arial" panose="020B0604020202020204" pitchFamily="34" charset="0"/>
                <a:cs typeface="Arial" panose="020B0604020202020204" pitchFamily="34" charset="0"/>
              </a:rPr>
              <a:t>);</a:t>
            </a:r>
            <a:r>
              <a:rPr lang="ru-RU" sz="1400" spc="-15" dirty="0">
                <a:solidFill>
                  <a:srgbClr val="282E39"/>
                </a:solidFill>
                <a:latin typeface="Arial" panose="020B0604020202020204" pitchFamily="34" charset="0"/>
                <a:cs typeface="Arial" panose="020B0604020202020204" pitchFamily="34" charset="0"/>
              </a:rPr>
              <a:t> </a:t>
            </a:r>
          </a:p>
          <a:p>
            <a:pPr marR="5080" algn="ctr"/>
            <a:r>
              <a:rPr lang="ru-RU" sz="1400" spc="-5" dirty="0" err="1">
                <a:solidFill>
                  <a:srgbClr val="282E39"/>
                </a:solidFill>
                <a:latin typeface="Arial" panose="020B0604020202020204" pitchFamily="34" charset="0"/>
                <a:cs typeface="Arial" panose="020B0604020202020204" pitchFamily="34" charset="0"/>
              </a:rPr>
              <a:t>тұтас</a:t>
            </a:r>
            <a:r>
              <a:rPr lang="ru-RU" sz="1400" spc="-1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және</a:t>
            </a:r>
            <a:r>
              <a:rPr lang="ru-RU" sz="1400" spc="-5"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аралас</a:t>
            </a:r>
            <a:r>
              <a:rPr lang="ru-RU" sz="1400" spc="-30" dirty="0">
                <a:solidFill>
                  <a:srgbClr val="282E39"/>
                </a:solidFill>
                <a:latin typeface="Arial" panose="020B0604020202020204" pitchFamily="34" charset="0"/>
                <a:cs typeface="Arial" panose="020B0604020202020204" pitchFamily="34" charset="0"/>
              </a:rPr>
              <a:t> </a:t>
            </a:r>
            <a:r>
              <a:rPr lang="ru-RU" sz="1400" spc="-5" dirty="0" err="1">
                <a:solidFill>
                  <a:srgbClr val="282E39"/>
                </a:solidFill>
                <a:latin typeface="Arial" panose="020B0604020202020204" pitchFamily="34" charset="0"/>
                <a:cs typeface="Arial" panose="020B0604020202020204" pitchFamily="34" charset="0"/>
              </a:rPr>
              <a:t>мәтіндер</a:t>
            </a:r>
            <a:endParaRPr lang="ru-RU" sz="1400" spc="-5" dirty="0">
              <a:solidFill>
                <a:srgbClr val="282E39"/>
              </a:solidFill>
              <a:latin typeface="Arial" panose="020B0604020202020204" pitchFamily="34" charset="0"/>
              <a:cs typeface="Arial" panose="020B0604020202020204" pitchFamily="34" charset="0"/>
            </a:endParaRPr>
          </a:p>
          <a:p>
            <a:pPr marR="5080" algn="ctr"/>
            <a:endParaRPr lang="ru-RU" sz="1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95519" y="224536"/>
            <a:ext cx="1966595" cy="382156"/>
          </a:xfrm>
          <a:prstGeom prst="rect">
            <a:avLst/>
          </a:prstGeom>
        </p:spPr>
        <p:txBody>
          <a:bodyPr vert="horz" wrap="square" lIns="0" tIns="12700" rIns="0" bIns="0" rtlCol="0">
            <a:spAutoFit/>
          </a:bodyPr>
          <a:lstStyle/>
          <a:p>
            <a:pPr marL="12700">
              <a:lnSpc>
                <a:spcPct val="100000"/>
              </a:lnSpc>
              <a:spcBef>
                <a:spcPts val="100"/>
              </a:spcBef>
            </a:pPr>
            <a:r>
              <a:rPr lang="ru-RU" sz="2400" b="1" spc="-5" dirty="0">
                <a:latin typeface="Arial" panose="020B0604020202020204" pitchFamily="34" charset="0"/>
                <a:cs typeface="Arial" panose="020B0604020202020204" pitchFamily="34" charset="0"/>
              </a:rPr>
              <a:t>ЖА</a:t>
            </a:r>
            <a:r>
              <a:rPr lang="ru-RU" sz="2400" b="1" dirty="0">
                <a:latin typeface="Arial" panose="020B0604020202020204" pitchFamily="34" charset="0"/>
                <a:cs typeface="Arial" panose="020B0604020202020204" pitchFamily="34" charset="0"/>
              </a:rPr>
              <a:t>ҒДАЯТ</a:t>
            </a:r>
            <a:endParaRPr lang="ru-RU" sz="2400" dirty="0">
              <a:latin typeface="Arial" panose="020B0604020202020204" pitchFamily="34" charset="0"/>
              <a:cs typeface="Arial" panose="020B0604020202020204" pitchFamily="34" charset="0"/>
            </a:endParaRPr>
          </a:p>
        </p:txBody>
      </p:sp>
      <p:sp>
        <p:nvSpPr>
          <p:cNvPr id="3" name="object 3"/>
          <p:cNvSpPr/>
          <p:nvPr/>
        </p:nvSpPr>
        <p:spPr>
          <a:xfrm>
            <a:off x="1751202" y="2254237"/>
            <a:ext cx="1797050" cy="3530600"/>
          </a:xfrm>
          <a:custGeom>
            <a:avLst/>
            <a:gdLst/>
            <a:ahLst/>
            <a:cxnLst/>
            <a:rect l="l" t="t" r="r" b="b"/>
            <a:pathLst>
              <a:path w="1797050" h="3530600">
                <a:moveTo>
                  <a:pt x="729907" y="502158"/>
                </a:moveTo>
                <a:lnTo>
                  <a:pt x="726821" y="484644"/>
                </a:lnTo>
                <a:lnTo>
                  <a:pt x="713790" y="463689"/>
                </a:lnTo>
                <a:lnTo>
                  <a:pt x="697649" y="450850"/>
                </a:lnTo>
                <a:lnTo>
                  <a:pt x="678827" y="446379"/>
                </a:lnTo>
                <a:lnTo>
                  <a:pt x="657733" y="450481"/>
                </a:lnTo>
                <a:lnTo>
                  <a:pt x="600341" y="479907"/>
                </a:lnTo>
                <a:lnTo>
                  <a:pt x="549910" y="520458"/>
                </a:lnTo>
                <a:lnTo>
                  <a:pt x="514489" y="557123"/>
                </a:lnTo>
                <a:lnTo>
                  <a:pt x="483006" y="596620"/>
                </a:lnTo>
                <a:lnTo>
                  <a:pt x="455333" y="638886"/>
                </a:lnTo>
                <a:lnTo>
                  <a:pt x="431317" y="683844"/>
                </a:lnTo>
                <a:lnTo>
                  <a:pt x="410845" y="731405"/>
                </a:lnTo>
                <a:lnTo>
                  <a:pt x="394741" y="780478"/>
                </a:lnTo>
                <a:lnTo>
                  <a:pt x="383044" y="831634"/>
                </a:lnTo>
                <a:lnTo>
                  <a:pt x="375742" y="886231"/>
                </a:lnTo>
                <a:lnTo>
                  <a:pt x="372872" y="945654"/>
                </a:lnTo>
                <a:lnTo>
                  <a:pt x="375348" y="987132"/>
                </a:lnTo>
                <a:lnTo>
                  <a:pt x="381774" y="1031748"/>
                </a:lnTo>
                <a:lnTo>
                  <a:pt x="392595" y="1078153"/>
                </a:lnTo>
                <a:lnTo>
                  <a:pt x="408305" y="1124978"/>
                </a:lnTo>
                <a:lnTo>
                  <a:pt x="429310" y="1172248"/>
                </a:lnTo>
                <a:lnTo>
                  <a:pt x="454355" y="1216888"/>
                </a:lnTo>
                <a:lnTo>
                  <a:pt x="483323" y="1258874"/>
                </a:lnTo>
                <a:lnTo>
                  <a:pt x="516128" y="1298219"/>
                </a:lnTo>
                <a:lnTo>
                  <a:pt x="552259" y="1312710"/>
                </a:lnTo>
                <a:lnTo>
                  <a:pt x="572414" y="1308125"/>
                </a:lnTo>
                <a:lnTo>
                  <a:pt x="600303" y="1279385"/>
                </a:lnTo>
                <a:lnTo>
                  <a:pt x="600671" y="1238935"/>
                </a:lnTo>
                <a:lnTo>
                  <a:pt x="557491" y="1181277"/>
                </a:lnTo>
                <a:lnTo>
                  <a:pt x="528916" y="1137272"/>
                </a:lnTo>
                <a:lnTo>
                  <a:pt x="506209" y="1089977"/>
                </a:lnTo>
                <a:lnTo>
                  <a:pt x="490093" y="1039253"/>
                </a:lnTo>
                <a:lnTo>
                  <a:pt x="480377" y="988466"/>
                </a:lnTo>
                <a:lnTo>
                  <a:pt x="476618" y="937933"/>
                </a:lnTo>
                <a:lnTo>
                  <a:pt x="478878" y="887679"/>
                </a:lnTo>
                <a:lnTo>
                  <a:pt x="487286" y="837755"/>
                </a:lnTo>
                <a:lnTo>
                  <a:pt x="501904" y="788174"/>
                </a:lnTo>
                <a:lnTo>
                  <a:pt x="516572" y="750455"/>
                </a:lnTo>
                <a:lnTo>
                  <a:pt x="534187" y="714514"/>
                </a:lnTo>
                <a:lnTo>
                  <a:pt x="554799" y="680199"/>
                </a:lnTo>
                <a:lnTo>
                  <a:pt x="578485" y="647331"/>
                </a:lnTo>
                <a:lnTo>
                  <a:pt x="604558" y="617588"/>
                </a:lnTo>
                <a:lnTo>
                  <a:pt x="632587" y="591413"/>
                </a:lnTo>
                <a:lnTo>
                  <a:pt x="697357" y="551192"/>
                </a:lnTo>
                <a:lnTo>
                  <a:pt x="714616" y="538556"/>
                </a:lnTo>
                <a:lnTo>
                  <a:pt x="725652" y="521157"/>
                </a:lnTo>
                <a:lnTo>
                  <a:pt x="729907" y="502158"/>
                </a:lnTo>
                <a:close/>
              </a:path>
              <a:path w="1797050" h="3530600">
                <a:moveTo>
                  <a:pt x="1796669" y="889000"/>
                </a:moveTo>
                <a:lnTo>
                  <a:pt x="1796135" y="838200"/>
                </a:lnTo>
                <a:lnTo>
                  <a:pt x="1791716" y="787400"/>
                </a:lnTo>
                <a:lnTo>
                  <a:pt x="1785023" y="736600"/>
                </a:lnTo>
                <a:lnTo>
                  <a:pt x="1776907" y="685800"/>
                </a:lnTo>
                <a:lnTo>
                  <a:pt x="1766951" y="635000"/>
                </a:lnTo>
                <a:lnTo>
                  <a:pt x="1754746" y="596900"/>
                </a:lnTo>
                <a:lnTo>
                  <a:pt x="1739900" y="546100"/>
                </a:lnTo>
                <a:lnTo>
                  <a:pt x="1720723" y="495300"/>
                </a:lnTo>
                <a:lnTo>
                  <a:pt x="1698663" y="444500"/>
                </a:lnTo>
                <a:lnTo>
                  <a:pt x="1673720" y="406400"/>
                </a:lnTo>
                <a:lnTo>
                  <a:pt x="1671218" y="401840"/>
                </a:lnTo>
                <a:lnTo>
                  <a:pt x="1671218" y="876300"/>
                </a:lnTo>
                <a:lnTo>
                  <a:pt x="1669897" y="927100"/>
                </a:lnTo>
                <a:lnTo>
                  <a:pt x="1666240" y="977900"/>
                </a:lnTo>
                <a:lnTo>
                  <a:pt x="1659521" y="1028700"/>
                </a:lnTo>
                <a:lnTo>
                  <a:pt x="1649641" y="1066800"/>
                </a:lnTo>
                <a:lnTo>
                  <a:pt x="1636610" y="1117600"/>
                </a:lnTo>
                <a:lnTo>
                  <a:pt x="1620393" y="1155700"/>
                </a:lnTo>
                <a:lnTo>
                  <a:pt x="1605876" y="1193800"/>
                </a:lnTo>
                <a:lnTo>
                  <a:pt x="1591195" y="1231900"/>
                </a:lnTo>
                <a:lnTo>
                  <a:pt x="1575866" y="1270000"/>
                </a:lnTo>
                <a:lnTo>
                  <a:pt x="1559433" y="1308112"/>
                </a:lnTo>
                <a:lnTo>
                  <a:pt x="1538198" y="1346212"/>
                </a:lnTo>
                <a:lnTo>
                  <a:pt x="1515706" y="1384300"/>
                </a:lnTo>
                <a:lnTo>
                  <a:pt x="1469517" y="1473200"/>
                </a:lnTo>
                <a:lnTo>
                  <a:pt x="1446022" y="1511300"/>
                </a:lnTo>
                <a:lnTo>
                  <a:pt x="1422298" y="1549400"/>
                </a:lnTo>
                <a:lnTo>
                  <a:pt x="1398536" y="1600200"/>
                </a:lnTo>
                <a:lnTo>
                  <a:pt x="1374902" y="1638300"/>
                </a:lnTo>
                <a:lnTo>
                  <a:pt x="1351597" y="1676400"/>
                </a:lnTo>
                <a:lnTo>
                  <a:pt x="1328801" y="1714500"/>
                </a:lnTo>
                <a:lnTo>
                  <a:pt x="1307833" y="1765300"/>
                </a:lnTo>
                <a:lnTo>
                  <a:pt x="1288224" y="1803400"/>
                </a:lnTo>
                <a:lnTo>
                  <a:pt x="1270038" y="1841500"/>
                </a:lnTo>
                <a:lnTo>
                  <a:pt x="1253363" y="1879600"/>
                </a:lnTo>
                <a:lnTo>
                  <a:pt x="1236713" y="1930400"/>
                </a:lnTo>
                <a:lnTo>
                  <a:pt x="1224064" y="1981200"/>
                </a:lnTo>
                <a:lnTo>
                  <a:pt x="1215872" y="2032000"/>
                </a:lnTo>
                <a:lnTo>
                  <a:pt x="1212596" y="2082800"/>
                </a:lnTo>
                <a:lnTo>
                  <a:pt x="1212596" y="2260600"/>
                </a:lnTo>
                <a:lnTo>
                  <a:pt x="1212215" y="2311400"/>
                </a:lnTo>
                <a:lnTo>
                  <a:pt x="1211986" y="2362200"/>
                </a:lnTo>
                <a:lnTo>
                  <a:pt x="1211948" y="2565400"/>
                </a:lnTo>
                <a:lnTo>
                  <a:pt x="1212049" y="2590800"/>
                </a:lnTo>
                <a:lnTo>
                  <a:pt x="1212126" y="2692400"/>
                </a:lnTo>
                <a:lnTo>
                  <a:pt x="1211834" y="2730500"/>
                </a:lnTo>
                <a:lnTo>
                  <a:pt x="1211173" y="2743200"/>
                </a:lnTo>
                <a:lnTo>
                  <a:pt x="1207973" y="2755900"/>
                </a:lnTo>
                <a:lnTo>
                  <a:pt x="1182116" y="2755900"/>
                </a:lnTo>
                <a:lnTo>
                  <a:pt x="1182116" y="2857500"/>
                </a:lnTo>
                <a:lnTo>
                  <a:pt x="1180465" y="2870200"/>
                </a:lnTo>
                <a:lnTo>
                  <a:pt x="1178687" y="2882900"/>
                </a:lnTo>
                <a:lnTo>
                  <a:pt x="1175385" y="2882900"/>
                </a:lnTo>
                <a:lnTo>
                  <a:pt x="1152296" y="2921000"/>
                </a:lnTo>
                <a:lnTo>
                  <a:pt x="1128991" y="2959100"/>
                </a:lnTo>
                <a:lnTo>
                  <a:pt x="1082040" y="3035300"/>
                </a:lnTo>
                <a:lnTo>
                  <a:pt x="1063777" y="3073400"/>
                </a:lnTo>
                <a:lnTo>
                  <a:pt x="1045743" y="3098800"/>
                </a:lnTo>
                <a:lnTo>
                  <a:pt x="1010031" y="3162300"/>
                </a:lnTo>
                <a:lnTo>
                  <a:pt x="1004760" y="3162300"/>
                </a:lnTo>
                <a:lnTo>
                  <a:pt x="998829" y="3175000"/>
                </a:lnTo>
                <a:lnTo>
                  <a:pt x="934034" y="3175000"/>
                </a:lnTo>
                <a:lnTo>
                  <a:pt x="934034" y="3289300"/>
                </a:lnTo>
                <a:lnTo>
                  <a:pt x="930402" y="3289300"/>
                </a:lnTo>
                <a:lnTo>
                  <a:pt x="918146" y="3314700"/>
                </a:lnTo>
                <a:lnTo>
                  <a:pt x="905662" y="3340100"/>
                </a:lnTo>
                <a:lnTo>
                  <a:pt x="893038" y="3352800"/>
                </a:lnTo>
                <a:lnTo>
                  <a:pt x="880364" y="3378200"/>
                </a:lnTo>
                <a:lnTo>
                  <a:pt x="861695" y="3378200"/>
                </a:lnTo>
                <a:lnTo>
                  <a:pt x="834580" y="3327400"/>
                </a:lnTo>
                <a:lnTo>
                  <a:pt x="820928" y="3302000"/>
                </a:lnTo>
                <a:lnTo>
                  <a:pt x="807466" y="3289300"/>
                </a:lnTo>
                <a:lnTo>
                  <a:pt x="805967" y="3276600"/>
                </a:lnTo>
                <a:lnTo>
                  <a:pt x="933538" y="3276600"/>
                </a:lnTo>
                <a:lnTo>
                  <a:pt x="934034" y="3289300"/>
                </a:lnTo>
                <a:lnTo>
                  <a:pt x="934034" y="3175000"/>
                </a:lnTo>
                <a:lnTo>
                  <a:pt x="744296" y="3175000"/>
                </a:lnTo>
                <a:lnTo>
                  <a:pt x="738517" y="3162300"/>
                </a:lnTo>
                <a:lnTo>
                  <a:pt x="733679" y="3162300"/>
                </a:lnTo>
                <a:lnTo>
                  <a:pt x="680834" y="3073400"/>
                </a:lnTo>
                <a:lnTo>
                  <a:pt x="654507" y="3022600"/>
                </a:lnTo>
                <a:lnTo>
                  <a:pt x="628294" y="2984500"/>
                </a:lnTo>
                <a:lnTo>
                  <a:pt x="602234" y="2933700"/>
                </a:lnTo>
                <a:lnTo>
                  <a:pt x="594474" y="2921000"/>
                </a:lnTo>
                <a:lnTo>
                  <a:pt x="578612" y="2895600"/>
                </a:lnTo>
                <a:lnTo>
                  <a:pt x="570865" y="2882900"/>
                </a:lnTo>
                <a:lnTo>
                  <a:pt x="568325" y="2870200"/>
                </a:lnTo>
                <a:lnTo>
                  <a:pt x="565785" y="2870200"/>
                </a:lnTo>
                <a:lnTo>
                  <a:pt x="570865" y="2857500"/>
                </a:lnTo>
                <a:lnTo>
                  <a:pt x="1182116" y="2857500"/>
                </a:lnTo>
                <a:lnTo>
                  <a:pt x="1182116" y="2755900"/>
                </a:lnTo>
                <a:lnTo>
                  <a:pt x="1057427" y="2755900"/>
                </a:lnTo>
                <a:lnTo>
                  <a:pt x="1053630" y="2743200"/>
                </a:lnTo>
                <a:lnTo>
                  <a:pt x="1052449" y="2743200"/>
                </a:lnTo>
                <a:lnTo>
                  <a:pt x="1052449" y="2260600"/>
                </a:lnTo>
                <a:lnTo>
                  <a:pt x="1053617" y="2247900"/>
                </a:lnTo>
                <a:lnTo>
                  <a:pt x="1208278" y="2247900"/>
                </a:lnTo>
                <a:lnTo>
                  <a:pt x="1211656" y="2260600"/>
                </a:lnTo>
                <a:lnTo>
                  <a:pt x="1212596" y="2260600"/>
                </a:lnTo>
                <a:lnTo>
                  <a:pt x="1212596" y="2082800"/>
                </a:lnTo>
                <a:lnTo>
                  <a:pt x="1211580" y="2095500"/>
                </a:lnTo>
                <a:lnTo>
                  <a:pt x="1207985" y="2108200"/>
                </a:lnTo>
                <a:lnTo>
                  <a:pt x="938784" y="2108200"/>
                </a:lnTo>
                <a:lnTo>
                  <a:pt x="938784" y="2273300"/>
                </a:lnTo>
                <a:lnTo>
                  <a:pt x="938707" y="2641600"/>
                </a:lnTo>
                <a:lnTo>
                  <a:pt x="938453" y="2692400"/>
                </a:lnTo>
                <a:lnTo>
                  <a:pt x="938022" y="2730500"/>
                </a:lnTo>
                <a:lnTo>
                  <a:pt x="933869" y="2755900"/>
                </a:lnTo>
                <a:lnTo>
                  <a:pt x="799414" y="2755900"/>
                </a:lnTo>
                <a:lnTo>
                  <a:pt x="798957" y="2743200"/>
                </a:lnTo>
                <a:lnTo>
                  <a:pt x="798512" y="2692400"/>
                </a:lnTo>
                <a:lnTo>
                  <a:pt x="798258" y="2641600"/>
                </a:lnTo>
                <a:lnTo>
                  <a:pt x="798156" y="2603500"/>
                </a:lnTo>
                <a:lnTo>
                  <a:pt x="798207" y="2438400"/>
                </a:lnTo>
                <a:lnTo>
                  <a:pt x="798322" y="2413000"/>
                </a:lnTo>
                <a:lnTo>
                  <a:pt x="798385" y="2387600"/>
                </a:lnTo>
                <a:lnTo>
                  <a:pt x="798398" y="2311400"/>
                </a:lnTo>
                <a:lnTo>
                  <a:pt x="798068" y="2260600"/>
                </a:lnTo>
                <a:lnTo>
                  <a:pt x="798995" y="2260600"/>
                </a:lnTo>
                <a:lnTo>
                  <a:pt x="802335" y="2247900"/>
                </a:lnTo>
                <a:lnTo>
                  <a:pt x="934593" y="2247900"/>
                </a:lnTo>
                <a:lnTo>
                  <a:pt x="937818" y="2260600"/>
                </a:lnTo>
                <a:lnTo>
                  <a:pt x="938784" y="2273300"/>
                </a:lnTo>
                <a:lnTo>
                  <a:pt x="938784" y="2108200"/>
                </a:lnTo>
                <a:lnTo>
                  <a:pt x="683641" y="2108200"/>
                </a:lnTo>
                <a:lnTo>
                  <a:pt x="683641" y="2260600"/>
                </a:lnTo>
                <a:lnTo>
                  <a:pt x="683641" y="2730500"/>
                </a:lnTo>
                <a:lnTo>
                  <a:pt x="683196" y="2743200"/>
                </a:lnTo>
                <a:lnTo>
                  <a:pt x="680148" y="2755900"/>
                </a:lnTo>
                <a:lnTo>
                  <a:pt x="543013" y="2755900"/>
                </a:lnTo>
                <a:lnTo>
                  <a:pt x="539115" y="2743200"/>
                </a:lnTo>
                <a:lnTo>
                  <a:pt x="537845" y="2743200"/>
                </a:lnTo>
                <a:lnTo>
                  <a:pt x="537845" y="2260600"/>
                </a:lnTo>
                <a:lnTo>
                  <a:pt x="539000" y="2247900"/>
                </a:lnTo>
                <a:lnTo>
                  <a:pt x="682866" y="2247900"/>
                </a:lnTo>
                <a:lnTo>
                  <a:pt x="683641" y="2260600"/>
                </a:lnTo>
                <a:lnTo>
                  <a:pt x="683641" y="2108200"/>
                </a:lnTo>
                <a:lnTo>
                  <a:pt x="539102" y="2108200"/>
                </a:lnTo>
                <a:lnTo>
                  <a:pt x="537845" y="2082800"/>
                </a:lnTo>
                <a:lnTo>
                  <a:pt x="533539" y="2044700"/>
                </a:lnTo>
                <a:lnTo>
                  <a:pt x="525843" y="1993900"/>
                </a:lnTo>
                <a:lnTo>
                  <a:pt x="514794" y="1943100"/>
                </a:lnTo>
                <a:lnTo>
                  <a:pt x="500507" y="1892300"/>
                </a:lnTo>
                <a:lnTo>
                  <a:pt x="484365" y="1854200"/>
                </a:lnTo>
                <a:lnTo>
                  <a:pt x="466521" y="1803400"/>
                </a:lnTo>
                <a:lnTo>
                  <a:pt x="447078" y="1765300"/>
                </a:lnTo>
                <a:lnTo>
                  <a:pt x="426148" y="1714500"/>
                </a:lnTo>
                <a:lnTo>
                  <a:pt x="403860" y="1676400"/>
                </a:lnTo>
                <a:lnTo>
                  <a:pt x="378180" y="1625600"/>
                </a:lnTo>
                <a:lnTo>
                  <a:pt x="352259" y="1574800"/>
                </a:lnTo>
                <a:lnTo>
                  <a:pt x="326491" y="1536700"/>
                </a:lnTo>
                <a:lnTo>
                  <a:pt x="301244" y="1485900"/>
                </a:lnTo>
                <a:lnTo>
                  <a:pt x="276542" y="1435100"/>
                </a:lnTo>
                <a:lnTo>
                  <a:pt x="252234" y="1384300"/>
                </a:lnTo>
                <a:lnTo>
                  <a:pt x="228714" y="1333512"/>
                </a:lnTo>
                <a:lnTo>
                  <a:pt x="206375" y="1282712"/>
                </a:lnTo>
                <a:lnTo>
                  <a:pt x="193624" y="1244600"/>
                </a:lnTo>
                <a:lnTo>
                  <a:pt x="182714" y="1219200"/>
                </a:lnTo>
                <a:lnTo>
                  <a:pt x="172618" y="1181100"/>
                </a:lnTo>
                <a:lnTo>
                  <a:pt x="162306" y="1155700"/>
                </a:lnTo>
                <a:lnTo>
                  <a:pt x="148069" y="1104900"/>
                </a:lnTo>
                <a:lnTo>
                  <a:pt x="137731" y="1054100"/>
                </a:lnTo>
                <a:lnTo>
                  <a:pt x="130848" y="1003300"/>
                </a:lnTo>
                <a:lnTo>
                  <a:pt x="127038" y="952500"/>
                </a:lnTo>
                <a:lnTo>
                  <a:pt x="125857" y="901700"/>
                </a:lnTo>
                <a:lnTo>
                  <a:pt x="126873" y="863600"/>
                </a:lnTo>
                <a:lnTo>
                  <a:pt x="130187" y="812800"/>
                </a:lnTo>
                <a:lnTo>
                  <a:pt x="136194" y="774700"/>
                </a:lnTo>
                <a:lnTo>
                  <a:pt x="145288" y="723900"/>
                </a:lnTo>
                <a:lnTo>
                  <a:pt x="156464" y="685800"/>
                </a:lnTo>
                <a:lnTo>
                  <a:pt x="169799" y="635000"/>
                </a:lnTo>
                <a:lnTo>
                  <a:pt x="185496" y="596900"/>
                </a:lnTo>
                <a:lnTo>
                  <a:pt x="203835" y="546100"/>
                </a:lnTo>
                <a:lnTo>
                  <a:pt x="225615" y="508000"/>
                </a:lnTo>
                <a:lnTo>
                  <a:pt x="249656" y="469900"/>
                </a:lnTo>
                <a:lnTo>
                  <a:pt x="275996" y="431800"/>
                </a:lnTo>
                <a:lnTo>
                  <a:pt x="304698" y="393700"/>
                </a:lnTo>
                <a:lnTo>
                  <a:pt x="335813" y="355600"/>
                </a:lnTo>
                <a:lnTo>
                  <a:pt x="369392" y="330200"/>
                </a:lnTo>
                <a:lnTo>
                  <a:pt x="405511" y="292100"/>
                </a:lnTo>
                <a:lnTo>
                  <a:pt x="442861" y="266700"/>
                </a:lnTo>
                <a:lnTo>
                  <a:pt x="481634" y="241300"/>
                </a:lnTo>
                <a:lnTo>
                  <a:pt x="521830" y="215900"/>
                </a:lnTo>
                <a:lnTo>
                  <a:pt x="563460" y="203200"/>
                </a:lnTo>
                <a:lnTo>
                  <a:pt x="606552" y="177800"/>
                </a:lnTo>
                <a:lnTo>
                  <a:pt x="766356" y="139700"/>
                </a:lnTo>
                <a:lnTo>
                  <a:pt x="821309" y="139700"/>
                </a:lnTo>
                <a:lnTo>
                  <a:pt x="876935" y="127000"/>
                </a:lnTo>
                <a:lnTo>
                  <a:pt x="933361" y="127000"/>
                </a:lnTo>
                <a:lnTo>
                  <a:pt x="989482" y="139700"/>
                </a:lnTo>
                <a:lnTo>
                  <a:pt x="1045273" y="139700"/>
                </a:lnTo>
                <a:lnTo>
                  <a:pt x="1100709" y="152400"/>
                </a:lnTo>
                <a:lnTo>
                  <a:pt x="1146086" y="165100"/>
                </a:lnTo>
                <a:lnTo>
                  <a:pt x="1276908" y="203200"/>
                </a:lnTo>
                <a:lnTo>
                  <a:pt x="1318641" y="228600"/>
                </a:lnTo>
                <a:lnTo>
                  <a:pt x="1362659" y="254000"/>
                </a:lnTo>
                <a:lnTo>
                  <a:pt x="1404175" y="279400"/>
                </a:lnTo>
                <a:lnTo>
                  <a:pt x="1443062" y="317500"/>
                </a:lnTo>
                <a:lnTo>
                  <a:pt x="1479270" y="342900"/>
                </a:lnTo>
                <a:lnTo>
                  <a:pt x="1512697" y="381000"/>
                </a:lnTo>
                <a:lnTo>
                  <a:pt x="1545043" y="431800"/>
                </a:lnTo>
                <a:lnTo>
                  <a:pt x="1573491" y="482600"/>
                </a:lnTo>
                <a:lnTo>
                  <a:pt x="1598269" y="520700"/>
                </a:lnTo>
                <a:lnTo>
                  <a:pt x="1619631" y="571500"/>
                </a:lnTo>
                <a:lnTo>
                  <a:pt x="1636255" y="622300"/>
                </a:lnTo>
                <a:lnTo>
                  <a:pt x="1649425" y="673100"/>
                </a:lnTo>
                <a:lnTo>
                  <a:pt x="1659318" y="723900"/>
                </a:lnTo>
                <a:lnTo>
                  <a:pt x="1666125" y="774700"/>
                </a:lnTo>
                <a:lnTo>
                  <a:pt x="1670024" y="825500"/>
                </a:lnTo>
                <a:lnTo>
                  <a:pt x="1671218" y="876300"/>
                </a:lnTo>
                <a:lnTo>
                  <a:pt x="1671218" y="401840"/>
                </a:lnTo>
                <a:lnTo>
                  <a:pt x="1645920" y="355600"/>
                </a:lnTo>
                <a:lnTo>
                  <a:pt x="1614563" y="317500"/>
                </a:lnTo>
                <a:lnTo>
                  <a:pt x="1580515" y="266700"/>
                </a:lnTo>
                <a:lnTo>
                  <a:pt x="1543748" y="228600"/>
                </a:lnTo>
                <a:lnTo>
                  <a:pt x="1504213" y="190500"/>
                </a:lnTo>
                <a:lnTo>
                  <a:pt x="1461897" y="165100"/>
                </a:lnTo>
                <a:lnTo>
                  <a:pt x="1422704" y="139700"/>
                </a:lnTo>
                <a:lnTo>
                  <a:pt x="1402499" y="127000"/>
                </a:lnTo>
                <a:lnTo>
                  <a:pt x="1382293" y="114300"/>
                </a:lnTo>
                <a:lnTo>
                  <a:pt x="1340688" y="88900"/>
                </a:lnTo>
                <a:lnTo>
                  <a:pt x="1297952" y="76200"/>
                </a:lnTo>
                <a:lnTo>
                  <a:pt x="1254125" y="50800"/>
                </a:lnTo>
                <a:lnTo>
                  <a:pt x="1165098" y="25400"/>
                </a:lnTo>
                <a:lnTo>
                  <a:pt x="1120432" y="25400"/>
                </a:lnTo>
                <a:lnTo>
                  <a:pt x="1075461" y="12700"/>
                </a:lnTo>
                <a:lnTo>
                  <a:pt x="1030351" y="12700"/>
                </a:lnTo>
                <a:lnTo>
                  <a:pt x="983665" y="0"/>
                </a:lnTo>
                <a:lnTo>
                  <a:pt x="843254" y="0"/>
                </a:lnTo>
                <a:lnTo>
                  <a:pt x="796480" y="12700"/>
                </a:lnTo>
                <a:lnTo>
                  <a:pt x="749808" y="12700"/>
                </a:lnTo>
                <a:lnTo>
                  <a:pt x="539496" y="63500"/>
                </a:lnTo>
                <a:lnTo>
                  <a:pt x="507149" y="88900"/>
                </a:lnTo>
                <a:lnTo>
                  <a:pt x="475183" y="101600"/>
                </a:lnTo>
                <a:lnTo>
                  <a:pt x="414020" y="127000"/>
                </a:lnTo>
                <a:lnTo>
                  <a:pt x="380771" y="152400"/>
                </a:lnTo>
                <a:lnTo>
                  <a:pt x="348437" y="177800"/>
                </a:lnTo>
                <a:lnTo>
                  <a:pt x="316877" y="203200"/>
                </a:lnTo>
                <a:lnTo>
                  <a:pt x="286004" y="228600"/>
                </a:lnTo>
                <a:lnTo>
                  <a:pt x="247154" y="266700"/>
                </a:lnTo>
                <a:lnTo>
                  <a:pt x="211632" y="304800"/>
                </a:lnTo>
                <a:lnTo>
                  <a:pt x="178981" y="342900"/>
                </a:lnTo>
                <a:lnTo>
                  <a:pt x="148717" y="393700"/>
                </a:lnTo>
                <a:lnTo>
                  <a:pt x="123672" y="431800"/>
                </a:lnTo>
                <a:lnTo>
                  <a:pt x="101130" y="469900"/>
                </a:lnTo>
                <a:lnTo>
                  <a:pt x="81610" y="520700"/>
                </a:lnTo>
                <a:lnTo>
                  <a:pt x="65659" y="558800"/>
                </a:lnTo>
                <a:lnTo>
                  <a:pt x="62661" y="571500"/>
                </a:lnTo>
                <a:lnTo>
                  <a:pt x="58318" y="584200"/>
                </a:lnTo>
                <a:lnTo>
                  <a:pt x="53835" y="584200"/>
                </a:lnTo>
                <a:lnTo>
                  <a:pt x="50419" y="596900"/>
                </a:lnTo>
                <a:lnTo>
                  <a:pt x="41275" y="622300"/>
                </a:lnTo>
                <a:lnTo>
                  <a:pt x="32219" y="660400"/>
                </a:lnTo>
                <a:lnTo>
                  <a:pt x="23977" y="685800"/>
                </a:lnTo>
                <a:lnTo>
                  <a:pt x="17272" y="723900"/>
                </a:lnTo>
                <a:lnTo>
                  <a:pt x="11391" y="762000"/>
                </a:lnTo>
                <a:lnTo>
                  <a:pt x="6578" y="800100"/>
                </a:lnTo>
                <a:lnTo>
                  <a:pt x="2882" y="838200"/>
                </a:lnTo>
                <a:lnTo>
                  <a:pt x="381" y="889000"/>
                </a:lnTo>
                <a:lnTo>
                  <a:pt x="0" y="939800"/>
                </a:lnTo>
                <a:lnTo>
                  <a:pt x="2768" y="977900"/>
                </a:lnTo>
                <a:lnTo>
                  <a:pt x="8356" y="1028700"/>
                </a:lnTo>
                <a:lnTo>
                  <a:pt x="16433" y="1079500"/>
                </a:lnTo>
                <a:lnTo>
                  <a:pt x="26670" y="1130300"/>
                </a:lnTo>
                <a:lnTo>
                  <a:pt x="35636" y="1168400"/>
                </a:lnTo>
                <a:lnTo>
                  <a:pt x="45186" y="1206500"/>
                </a:lnTo>
                <a:lnTo>
                  <a:pt x="55867" y="1231900"/>
                </a:lnTo>
                <a:lnTo>
                  <a:pt x="68199" y="1270000"/>
                </a:lnTo>
                <a:lnTo>
                  <a:pt x="85305" y="1320812"/>
                </a:lnTo>
                <a:lnTo>
                  <a:pt x="103568" y="1358900"/>
                </a:lnTo>
                <a:lnTo>
                  <a:pt x="122770" y="1409700"/>
                </a:lnTo>
                <a:lnTo>
                  <a:pt x="142748" y="1447800"/>
                </a:lnTo>
                <a:lnTo>
                  <a:pt x="164922" y="1485900"/>
                </a:lnTo>
                <a:lnTo>
                  <a:pt x="187909" y="1536700"/>
                </a:lnTo>
                <a:lnTo>
                  <a:pt x="211201" y="1574800"/>
                </a:lnTo>
                <a:lnTo>
                  <a:pt x="234315" y="1625600"/>
                </a:lnTo>
                <a:lnTo>
                  <a:pt x="257530" y="1676400"/>
                </a:lnTo>
                <a:lnTo>
                  <a:pt x="280936" y="1714500"/>
                </a:lnTo>
                <a:lnTo>
                  <a:pt x="303695" y="1765300"/>
                </a:lnTo>
                <a:lnTo>
                  <a:pt x="324993" y="1816100"/>
                </a:lnTo>
                <a:lnTo>
                  <a:pt x="341223" y="1854200"/>
                </a:lnTo>
                <a:lnTo>
                  <a:pt x="355993" y="1892300"/>
                </a:lnTo>
                <a:lnTo>
                  <a:pt x="370116" y="1943100"/>
                </a:lnTo>
                <a:lnTo>
                  <a:pt x="384429" y="1981200"/>
                </a:lnTo>
                <a:lnTo>
                  <a:pt x="400177" y="2032000"/>
                </a:lnTo>
                <a:lnTo>
                  <a:pt x="411873" y="2082800"/>
                </a:lnTo>
                <a:lnTo>
                  <a:pt x="419582" y="2133600"/>
                </a:lnTo>
                <a:lnTo>
                  <a:pt x="423418" y="2197100"/>
                </a:lnTo>
                <a:lnTo>
                  <a:pt x="424611" y="2247900"/>
                </a:lnTo>
                <a:lnTo>
                  <a:pt x="425030" y="2336800"/>
                </a:lnTo>
                <a:lnTo>
                  <a:pt x="424713" y="2387600"/>
                </a:lnTo>
                <a:lnTo>
                  <a:pt x="424345" y="2438400"/>
                </a:lnTo>
                <a:lnTo>
                  <a:pt x="424180" y="2489200"/>
                </a:lnTo>
                <a:lnTo>
                  <a:pt x="425069" y="2489200"/>
                </a:lnTo>
                <a:lnTo>
                  <a:pt x="424929" y="2565400"/>
                </a:lnTo>
                <a:lnTo>
                  <a:pt x="424827" y="2603500"/>
                </a:lnTo>
                <a:lnTo>
                  <a:pt x="424713" y="2717800"/>
                </a:lnTo>
                <a:lnTo>
                  <a:pt x="424827" y="2755900"/>
                </a:lnTo>
                <a:lnTo>
                  <a:pt x="425069" y="2794000"/>
                </a:lnTo>
                <a:lnTo>
                  <a:pt x="431939" y="2832100"/>
                </a:lnTo>
                <a:lnTo>
                  <a:pt x="450316" y="2870200"/>
                </a:lnTo>
                <a:lnTo>
                  <a:pt x="479399" y="2921000"/>
                </a:lnTo>
                <a:lnTo>
                  <a:pt x="493776" y="2946400"/>
                </a:lnTo>
                <a:lnTo>
                  <a:pt x="517004" y="2984500"/>
                </a:lnTo>
                <a:lnTo>
                  <a:pt x="585343" y="3098800"/>
                </a:lnTo>
                <a:lnTo>
                  <a:pt x="612775" y="3149600"/>
                </a:lnTo>
                <a:lnTo>
                  <a:pt x="640295" y="3187700"/>
                </a:lnTo>
                <a:lnTo>
                  <a:pt x="667664" y="3238500"/>
                </a:lnTo>
                <a:lnTo>
                  <a:pt x="694690" y="3289300"/>
                </a:lnTo>
                <a:lnTo>
                  <a:pt x="721461" y="3327400"/>
                </a:lnTo>
                <a:lnTo>
                  <a:pt x="747953" y="3378200"/>
                </a:lnTo>
                <a:lnTo>
                  <a:pt x="774268" y="3416300"/>
                </a:lnTo>
                <a:lnTo>
                  <a:pt x="826897" y="3517900"/>
                </a:lnTo>
                <a:lnTo>
                  <a:pt x="846124" y="3530600"/>
                </a:lnTo>
                <a:lnTo>
                  <a:pt x="894143" y="3530600"/>
                </a:lnTo>
                <a:lnTo>
                  <a:pt x="913384" y="3505200"/>
                </a:lnTo>
                <a:lnTo>
                  <a:pt x="933894" y="3479800"/>
                </a:lnTo>
                <a:lnTo>
                  <a:pt x="954620" y="3441700"/>
                </a:lnTo>
                <a:lnTo>
                  <a:pt x="975487" y="3403600"/>
                </a:lnTo>
                <a:lnTo>
                  <a:pt x="996442" y="3378200"/>
                </a:lnTo>
                <a:lnTo>
                  <a:pt x="1024940" y="3327400"/>
                </a:lnTo>
                <a:lnTo>
                  <a:pt x="1056030" y="3276600"/>
                </a:lnTo>
                <a:lnTo>
                  <a:pt x="1110437" y="3187700"/>
                </a:lnTo>
                <a:lnTo>
                  <a:pt x="1117561" y="3175000"/>
                </a:lnTo>
                <a:lnTo>
                  <a:pt x="1138936" y="3136900"/>
                </a:lnTo>
                <a:lnTo>
                  <a:pt x="1157973" y="3098800"/>
                </a:lnTo>
                <a:lnTo>
                  <a:pt x="1176934" y="3073400"/>
                </a:lnTo>
                <a:lnTo>
                  <a:pt x="1195755" y="3035300"/>
                </a:lnTo>
                <a:lnTo>
                  <a:pt x="1214374" y="3009900"/>
                </a:lnTo>
                <a:lnTo>
                  <a:pt x="1234084" y="2971800"/>
                </a:lnTo>
                <a:lnTo>
                  <a:pt x="1253794" y="2946400"/>
                </a:lnTo>
                <a:lnTo>
                  <a:pt x="1273517" y="2908300"/>
                </a:lnTo>
                <a:lnTo>
                  <a:pt x="1293241" y="2882900"/>
                </a:lnTo>
                <a:lnTo>
                  <a:pt x="1306576" y="2857500"/>
                </a:lnTo>
                <a:lnTo>
                  <a:pt x="1316926" y="2832100"/>
                </a:lnTo>
                <a:lnTo>
                  <a:pt x="1323454" y="2806700"/>
                </a:lnTo>
                <a:lnTo>
                  <a:pt x="1325372" y="2781300"/>
                </a:lnTo>
                <a:lnTo>
                  <a:pt x="1325206" y="2755900"/>
                </a:lnTo>
                <a:lnTo>
                  <a:pt x="1324978" y="2717800"/>
                </a:lnTo>
                <a:lnTo>
                  <a:pt x="1324698" y="2667000"/>
                </a:lnTo>
                <a:lnTo>
                  <a:pt x="1324508" y="2603500"/>
                </a:lnTo>
                <a:lnTo>
                  <a:pt x="1324610" y="2413000"/>
                </a:lnTo>
                <a:lnTo>
                  <a:pt x="1324952" y="2311400"/>
                </a:lnTo>
                <a:lnTo>
                  <a:pt x="1325206" y="2247900"/>
                </a:lnTo>
                <a:lnTo>
                  <a:pt x="1325372" y="2209800"/>
                </a:lnTo>
                <a:lnTo>
                  <a:pt x="1326172" y="2171700"/>
                </a:lnTo>
                <a:lnTo>
                  <a:pt x="1332547" y="2108200"/>
                </a:lnTo>
                <a:lnTo>
                  <a:pt x="1347101" y="2044700"/>
                </a:lnTo>
                <a:lnTo>
                  <a:pt x="1357477" y="1993900"/>
                </a:lnTo>
                <a:lnTo>
                  <a:pt x="1368983" y="1955800"/>
                </a:lnTo>
                <a:lnTo>
                  <a:pt x="1381379" y="1930400"/>
                </a:lnTo>
                <a:lnTo>
                  <a:pt x="1394409" y="1892300"/>
                </a:lnTo>
                <a:lnTo>
                  <a:pt x="1408341" y="1854200"/>
                </a:lnTo>
                <a:lnTo>
                  <a:pt x="1423390" y="1816100"/>
                </a:lnTo>
                <a:lnTo>
                  <a:pt x="1439799" y="1778000"/>
                </a:lnTo>
                <a:lnTo>
                  <a:pt x="1463421" y="1739900"/>
                </a:lnTo>
                <a:lnTo>
                  <a:pt x="1488059" y="1689100"/>
                </a:lnTo>
                <a:lnTo>
                  <a:pt x="1513154" y="1651000"/>
                </a:lnTo>
                <a:lnTo>
                  <a:pt x="1538224" y="1600200"/>
                </a:lnTo>
                <a:lnTo>
                  <a:pt x="1565516" y="1562100"/>
                </a:lnTo>
                <a:lnTo>
                  <a:pt x="1593392" y="1511300"/>
                </a:lnTo>
                <a:lnTo>
                  <a:pt x="1620799" y="1460500"/>
                </a:lnTo>
                <a:lnTo>
                  <a:pt x="1646682" y="1409700"/>
                </a:lnTo>
                <a:lnTo>
                  <a:pt x="1671345" y="1358900"/>
                </a:lnTo>
                <a:lnTo>
                  <a:pt x="1694586" y="1308112"/>
                </a:lnTo>
                <a:lnTo>
                  <a:pt x="1716544" y="1257300"/>
                </a:lnTo>
                <a:lnTo>
                  <a:pt x="1737360" y="1206500"/>
                </a:lnTo>
                <a:lnTo>
                  <a:pt x="1750669" y="1168400"/>
                </a:lnTo>
                <a:lnTo>
                  <a:pt x="1762480" y="1130300"/>
                </a:lnTo>
                <a:lnTo>
                  <a:pt x="1772551" y="1092200"/>
                </a:lnTo>
                <a:lnTo>
                  <a:pt x="1780667" y="1054100"/>
                </a:lnTo>
                <a:lnTo>
                  <a:pt x="1788363" y="1003300"/>
                </a:lnTo>
                <a:lnTo>
                  <a:pt x="1793900" y="939800"/>
                </a:lnTo>
                <a:lnTo>
                  <a:pt x="1796669" y="889000"/>
                </a:lnTo>
                <a:close/>
              </a:path>
            </a:pathLst>
          </a:custGeom>
          <a:solidFill>
            <a:schemeClr val="accent2"/>
          </a:solidFill>
          <a:ln>
            <a:solidFill>
              <a:schemeClr val="accent2"/>
            </a:solidFill>
          </a:ln>
        </p:spPr>
        <p:txBody>
          <a:bodyPr wrap="square" lIns="0" tIns="0" rIns="0" bIns="0" rtlCol="0"/>
          <a:lstStyle/>
          <a:p>
            <a:endParaRPr/>
          </a:p>
        </p:txBody>
      </p:sp>
      <p:sp>
        <p:nvSpPr>
          <p:cNvPr id="4" name="object 4"/>
          <p:cNvSpPr/>
          <p:nvPr/>
        </p:nvSpPr>
        <p:spPr>
          <a:xfrm>
            <a:off x="1177818" y="3954653"/>
            <a:ext cx="503555" cy="452120"/>
          </a:xfrm>
          <a:custGeom>
            <a:avLst/>
            <a:gdLst/>
            <a:ahLst/>
            <a:cxnLst/>
            <a:rect l="l" t="t" r="r" b="b"/>
            <a:pathLst>
              <a:path w="503555" h="452120">
                <a:moveTo>
                  <a:pt x="435208" y="0"/>
                </a:moveTo>
                <a:lnTo>
                  <a:pt x="423409" y="5562"/>
                </a:lnTo>
                <a:lnTo>
                  <a:pt x="411300" y="10969"/>
                </a:lnTo>
                <a:lnTo>
                  <a:pt x="399525" y="17019"/>
                </a:lnTo>
                <a:lnTo>
                  <a:pt x="388726" y="24511"/>
                </a:lnTo>
                <a:lnTo>
                  <a:pt x="345113" y="60894"/>
                </a:lnTo>
                <a:lnTo>
                  <a:pt x="214990" y="172212"/>
                </a:lnTo>
                <a:lnTo>
                  <a:pt x="24452" y="332105"/>
                </a:lnTo>
                <a:lnTo>
                  <a:pt x="5358" y="357917"/>
                </a:lnTo>
                <a:lnTo>
                  <a:pt x="0" y="388493"/>
                </a:lnTo>
                <a:lnTo>
                  <a:pt x="8141" y="418401"/>
                </a:lnTo>
                <a:lnTo>
                  <a:pt x="29544" y="442214"/>
                </a:lnTo>
                <a:lnTo>
                  <a:pt x="49766" y="450867"/>
                </a:lnTo>
                <a:lnTo>
                  <a:pt x="72532" y="451723"/>
                </a:lnTo>
                <a:lnTo>
                  <a:pt x="96258" y="444553"/>
                </a:lnTo>
                <a:lnTo>
                  <a:pt x="119359" y="429133"/>
                </a:lnTo>
                <a:lnTo>
                  <a:pt x="141844" y="408977"/>
                </a:lnTo>
                <a:lnTo>
                  <a:pt x="164745" y="389048"/>
                </a:lnTo>
                <a:lnTo>
                  <a:pt x="210799" y="349631"/>
                </a:lnTo>
                <a:lnTo>
                  <a:pt x="322559" y="256159"/>
                </a:lnTo>
                <a:lnTo>
                  <a:pt x="360746" y="223333"/>
                </a:lnTo>
                <a:lnTo>
                  <a:pt x="437359" y="158111"/>
                </a:lnTo>
                <a:lnTo>
                  <a:pt x="475975" y="125857"/>
                </a:lnTo>
                <a:lnTo>
                  <a:pt x="489588" y="110896"/>
                </a:lnTo>
                <a:lnTo>
                  <a:pt x="499152" y="92376"/>
                </a:lnTo>
                <a:lnTo>
                  <a:pt x="503478" y="72689"/>
                </a:lnTo>
                <a:lnTo>
                  <a:pt x="501375" y="54229"/>
                </a:lnTo>
                <a:lnTo>
                  <a:pt x="491755" y="33912"/>
                </a:lnTo>
                <a:lnTo>
                  <a:pt x="477467" y="17526"/>
                </a:lnTo>
                <a:lnTo>
                  <a:pt x="459227" y="7044"/>
                </a:lnTo>
                <a:lnTo>
                  <a:pt x="437748" y="4445"/>
                </a:lnTo>
                <a:lnTo>
                  <a:pt x="436986" y="2667"/>
                </a:lnTo>
                <a:lnTo>
                  <a:pt x="436097" y="1778"/>
                </a:lnTo>
                <a:lnTo>
                  <a:pt x="435208" y="0"/>
                </a:lnTo>
                <a:close/>
              </a:path>
            </a:pathLst>
          </a:custGeom>
          <a:solidFill>
            <a:schemeClr val="accent2"/>
          </a:solidFill>
          <a:ln>
            <a:solidFill>
              <a:schemeClr val="accent2"/>
            </a:solidFill>
          </a:ln>
        </p:spPr>
        <p:txBody>
          <a:bodyPr wrap="square" lIns="0" tIns="0" rIns="0" bIns="0" rtlCol="0"/>
          <a:lstStyle/>
          <a:p>
            <a:endParaRPr/>
          </a:p>
        </p:txBody>
      </p:sp>
      <p:sp>
        <p:nvSpPr>
          <p:cNvPr id="5" name="object 5"/>
          <p:cNvSpPr/>
          <p:nvPr/>
        </p:nvSpPr>
        <p:spPr>
          <a:xfrm>
            <a:off x="3276236" y="1441322"/>
            <a:ext cx="371475" cy="565150"/>
          </a:xfrm>
          <a:custGeom>
            <a:avLst/>
            <a:gdLst/>
            <a:ahLst/>
            <a:cxnLst/>
            <a:rect l="l" t="t" r="r" b="b"/>
            <a:pathLst>
              <a:path w="371475" h="565150">
                <a:moveTo>
                  <a:pt x="307830" y="0"/>
                </a:moveTo>
                <a:lnTo>
                  <a:pt x="262235" y="16234"/>
                </a:lnTo>
                <a:lnTo>
                  <a:pt x="234186" y="58785"/>
                </a:lnTo>
                <a:lnTo>
                  <a:pt x="218676" y="87629"/>
                </a:lnTo>
                <a:lnTo>
                  <a:pt x="149238" y="210181"/>
                </a:lnTo>
                <a:lnTo>
                  <a:pt x="101512" y="295465"/>
                </a:lnTo>
                <a:lnTo>
                  <a:pt x="21568" y="439987"/>
                </a:lnTo>
                <a:lnTo>
                  <a:pt x="3030" y="479171"/>
                </a:lnTo>
                <a:lnTo>
                  <a:pt x="0" y="500425"/>
                </a:lnTo>
                <a:lnTo>
                  <a:pt x="4030" y="521668"/>
                </a:lnTo>
                <a:lnTo>
                  <a:pt x="13942" y="540267"/>
                </a:lnTo>
                <a:lnTo>
                  <a:pt x="28557" y="553592"/>
                </a:lnTo>
                <a:lnTo>
                  <a:pt x="50966" y="562945"/>
                </a:lnTo>
                <a:lnTo>
                  <a:pt x="73626" y="564594"/>
                </a:lnTo>
                <a:lnTo>
                  <a:pt x="94547" y="558361"/>
                </a:lnTo>
                <a:lnTo>
                  <a:pt x="111742" y="544067"/>
                </a:lnTo>
                <a:lnTo>
                  <a:pt x="121733" y="530478"/>
                </a:lnTo>
                <a:lnTo>
                  <a:pt x="130427" y="516223"/>
                </a:lnTo>
                <a:lnTo>
                  <a:pt x="146540" y="487044"/>
                </a:lnTo>
                <a:lnTo>
                  <a:pt x="193117" y="406018"/>
                </a:lnTo>
                <a:lnTo>
                  <a:pt x="239123" y="324992"/>
                </a:lnTo>
                <a:lnTo>
                  <a:pt x="279731" y="251840"/>
                </a:lnTo>
                <a:lnTo>
                  <a:pt x="319768" y="178688"/>
                </a:lnTo>
                <a:lnTo>
                  <a:pt x="343199" y="136429"/>
                </a:lnTo>
                <a:lnTo>
                  <a:pt x="354486" y="114895"/>
                </a:lnTo>
                <a:lnTo>
                  <a:pt x="364726" y="92837"/>
                </a:lnTo>
                <a:lnTo>
                  <a:pt x="371088" y="59721"/>
                </a:lnTo>
                <a:lnTo>
                  <a:pt x="361709" y="30321"/>
                </a:lnTo>
                <a:lnTo>
                  <a:pt x="339615" y="8969"/>
                </a:lnTo>
                <a:lnTo>
                  <a:pt x="307830" y="0"/>
                </a:lnTo>
                <a:close/>
              </a:path>
            </a:pathLst>
          </a:custGeom>
          <a:solidFill>
            <a:schemeClr val="accent2"/>
          </a:solidFill>
          <a:ln>
            <a:solidFill>
              <a:schemeClr val="accent2"/>
            </a:solidFill>
          </a:ln>
        </p:spPr>
        <p:txBody>
          <a:bodyPr wrap="square" lIns="0" tIns="0" rIns="0" bIns="0" rtlCol="0"/>
          <a:lstStyle/>
          <a:p>
            <a:endParaRPr/>
          </a:p>
        </p:txBody>
      </p:sp>
      <p:sp>
        <p:nvSpPr>
          <p:cNvPr id="6" name="object 6"/>
          <p:cNvSpPr/>
          <p:nvPr/>
        </p:nvSpPr>
        <p:spPr>
          <a:xfrm>
            <a:off x="1693449" y="1477899"/>
            <a:ext cx="363855" cy="567055"/>
          </a:xfrm>
          <a:custGeom>
            <a:avLst/>
            <a:gdLst/>
            <a:ahLst/>
            <a:cxnLst/>
            <a:rect l="l" t="t" r="r" b="b"/>
            <a:pathLst>
              <a:path w="363855" h="567055">
                <a:moveTo>
                  <a:pt x="64484" y="0"/>
                </a:moveTo>
                <a:lnTo>
                  <a:pt x="19996" y="16752"/>
                </a:lnTo>
                <a:lnTo>
                  <a:pt x="0" y="66897"/>
                </a:lnTo>
                <a:lnTo>
                  <a:pt x="2865" y="85089"/>
                </a:lnTo>
                <a:lnTo>
                  <a:pt x="10255" y="102997"/>
                </a:lnTo>
                <a:lnTo>
                  <a:pt x="87344" y="242824"/>
                </a:lnTo>
                <a:lnTo>
                  <a:pt x="106866" y="278981"/>
                </a:lnTo>
                <a:lnTo>
                  <a:pt x="165195" y="388620"/>
                </a:lnTo>
                <a:lnTo>
                  <a:pt x="203199" y="458628"/>
                </a:lnTo>
                <a:lnTo>
                  <a:pt x="240633" y="529209"/>
                </a:lnTo>
                <a:lnTo>
                  <a:pt x="254664" y="547377"/>
                </a:lnTo>
                <a:lnTo>
                  <a:pt x="273637" y="560260"/>
                </a:lnTo>
                <a:lnTo>
                  <a:pt x="295157" y="566570"/>
                </a:lnTo>
                <a:lnTo>
                  <a:pt x="316833" y="565023"/>
                </a:lnTo>
                <a:lnTo>
                  <a:pt x="336365" y="555879"/>
                </a:lnTo>
                <a:lnTo>
                  <a:pt x="351837" y="541020"/>
                </a:lnTo>
                <a:lnTo>
                  <a:pt x="361428" y="521588"/>
                </a:lnTo>
                <a:lnTo>
                  <a:pt x="363315" y="498728"/>
                </a:lnTo>
                <a:lnTo>
                  <a:pt x="360765" y="484147"/>
                </a:lnTo>
                <a:lnTo>
                  <a:pt x="342995" y="441071"/>
                </a:lnTo>
                <a:lnTo>
                  <a:pt x="290433" y="341455"/>
                </a:lnTo>
                <a:lnTo>
                  <a:pt x="214784" y="200503"/>
                </a:lnTo>
                <a:lnTo>
                  <a:pt x="124555" y="35813"/>
                </a:lnTo>
                <a:lnTo>
                  <a:pt x="84568" y="1899"/>
                </a:lnTo>
                <a:lnTo>
                  <a:pt x="64484" y="0"/>
                </a:lnTo>
                <a:close/>
              </a:path>
            </a:pathLst>
          </a:custGeom>
          <a:solidFill>
            <a:schemeClr val="accent2"/>
          </a:solidFill>
          <a:ln>
            <a:solidFill>
              <a:schemeClr val="accent2"/>
            </a:solidFill>
          </a:ln>
        </p:spPr>
        <p:txBody>
          <a:bodyPr wrap="square" lIns="0" tIns="0" rIns="0" bIns="0" rtlCol="0"/>
          <a:lstStyle/>
          <a:p>
            <a:endParaRPr/>
          </a:p>
        </p:txBody>
      </p:sp>
      <p:sp>
        <p:nvSpPr>
          <p:cNvPr id="7" name="object 7"/>
          <p:cNvSpPr/>
          <p:nvPr/>
        </p:nvSpPr>
        <p:spPr>
          <a:xfrm>
            <a:off x="3631628" y="3905186"/>
            <a:ext cx="506730" cy="445134"/>
          </a:xfrm>
          <a:custGeom>
            <a:avLst/>
            <a:gdLst/>
            <a:ahLst/>
            <a:cxnLst/>
            <a:rect l="l" t="t" r="r" b="b"/>
            <a:pathLst>
              <a:path w="506729" h="445135">
                <a:moveTo>
                  <a:pt x="59404" y="0"/>
                </a:moveTo>
                <a:lnTo>
                  <a:pt x="36699" y="5937"/>
                </a:lnTo>
                <a:lnTo>
                  <a:pt x="17589" y="19875"/>
                </a:lnTo>
                <a:lnTo>
                  <a:pt x="4591" y="41261"/>
                </a:lnTo>
                <a:lnTo>
                  <a:pt x="0" y="65516"/>
                </a:lnTo>
                <a:lnTo>
                  <a:pt x="3980" y="89937"/>
                </a:lnTo>
                <a:lnTo>
                  <a:pt x="33908" y="127968"/>
                </a:lnTo>
                <a:lnTo>
                  <a:pt x="190563" y="257365"/>
                </a:lnTo>
                <a:lnTo>
                  <a:pt x="273666" y="324561"/>
                </a:lnTo>
                <a:lnTo>
                  <a:pt x="398335" y="424624"/>
                </a:lnTo>
                <a:lnTo>
                  <a:pt x="428767" y="440072"/>
                </a:lnTo>
                <a:lnTo>
                  <a:pt x="439610" y="444817"/>
                </a:lnTo>
                <a:lnTo>
                  <a:pt x="483552" y="426402"/>
                </a:lnTo>
                <a:lnTo>
                  <a:pt x="506190" y="372713"/>
                </a:lnTo>
                <a:lnTo>
                  <a:pt x="500233" y="344820"/>
                </a:lnTo>
                <a:lnTo>
                  <a:pt x="484441" y="323024"/>
                </a:lnTo>
                <a:lnTo>
                  <a:pt x="471247" y="312249"/>
                </a:lnTo>
                <a:lnTo>
                  <a:pt x="445240" y="289984"/>
                </a:lnTo>
                <a:lnTo>
                  <a:pt x="396530" y="250322"/>
                </a:lnTo>
                <a:lnTo>
                  <a:pt x="253936" y="135445"/>
                </a:lnTo>
                <a:lnTo>
                  <a:pt x="104457" y="13652"/>
                </a:lnTo>
                <a:lnTo>
                  <a:pt x="82919" y="2444"/>
                </a:lnTo>
                <a:lnTo>
                  <a:pt x="59404" y="0"/>
                </a:lnTo>
                <a:close/>
              </a:path>
            </a:pathLst>
          </a:custGeom>
          <a:solidFill>
            <a:schemeClr val="accent2"/>
          </a:solidFill>
          <a:ln>
            <a:solidFill>
              <a:schemeClr val="accent2"/>
            </a:solidFill>
          </a:ln>
        </p:spPr>
        <p:txBody>
          <a:bodyPr wrap="square" lIns="0" tIns="0" rIns="0" bIns="0" rtlCol="0"/>
          <a:lstStyle/>
          <a:p>
            <a:endParaRPr/>
          </a:p>
        </p:txBody>
      </p:sp>
      <p:sp>
        <p:nvSpPr>
          <p:cNvPr id="8" name="object 8"/>
          <p:cNvSpPr/>
          <p:nvPr/>
        </p:nvSpPr>
        <p:spPr>
          <a:xfrm>
            <a:off x="3913044" y="2734310"/>
            <a:ext cx="604520" cy="227965"/>
          </a:xfrm>
          <a:custGeom>
            <a:avLst/>
            <a:gdLst/>
            <a:ahLst/>
            <a:cxnLst/>
            <a:rect l="l" t="t" r="r" b="b"/>
            <a:pathLst>
              <a:path w="604520" h="227964">
                <a:moveTo>
                  <a:pt x="528018" y="0"/>
                </a:moveTo>
                <a:lnTo>
                  <a:pt x="469042" y="9874"/>
                </a:lnTo>
                <a:lnTo>
                  <a:pt x="410162" y="21081"/>
                </a:lnTo>
                <a:lnTo>
                  <a:pt x="213439" y="63118"/>
                </a:lnTo>
                <a:lnTo>
                  <a:pt x="47196" y="97281"/>
                </a:lnTo>
                <a:lnTo>
                  <a:pt x="8207" y="127126"/>
                </a:lnTo>
                <a:lnTo>
                  <a:pt x="0" y="163068"/>
                </a:lnTo>
                <a:lnTo>
                  <a:pt x="2760" y="181383"/>
                </a:lnTo>
                <a:lnTo>
                  <a:pt x="10747" y="199009"/>
                </a:lnTo>
                <a:lnTo>
                  <a:pt x="23560" y="213967"/>
                </a:lnTo>
                <a:lnTo>
                  <a:pt x="38862" y="223519"/>
                </a:lnTo>
                <a:lnTo>
                  <a:pt x="56235" y="227834"/>
                </a:lnTo>
                <a:lnTo>
                  <a:pt x="75263" y="227075"/>
                </a:lnTo>
                <a:lnTo>
                  <a:pt x="92408" y="224137"/>
                </a:lnTo>
                <a:lnTo>
                  <a:pt x="143843" y="213867"/>
                </a:lnTo>
                <a:lnTo>
                  <a:pt x="250713" y="193776"/>
                </a:lnTo>
                <a:lnTo>
                  <a:pt x="335942" y="176706"/>
                </a:lnTo>
                <a:lnTo>
                  <a:pt x="484711" y="145541"/>
                </a:lnTo>
                <a:lnTo>
                  <a:pt x="523160" y="137779"/>
                </a:lnTo>
                <a:lnTo>
                  <a:pt x="561038" y="128015"/>
                </a:lnTo>
                <a:lnTo>
                  <a:pt x="591867" y="105362"/>
                </a:lnTo>
                <a:lnTo>
                  <a:pt x="604218" y="67563"/>
                </a:lnTo>
                <a:lnTo>
                  <a:pt x="599705" y="42183"/>
                </a:lnTo>
                <a:lnTo>
                  <a:pt x="585168" y="18637"/>
                </a:lnTo>
                <a:lnTo>
                  <a:pt x="561105" y="2663"/>
                </a:lnTo>
                <a:lnTo>
                  <a:pt x="528018" y="0"/>
                </a:lnTo>
                <a:close/>
              </a:path>
            </a:pathLst>
          </a:custGeom>
          <a:solidFill>
            <a:schemeClr val="accent2"/>
          </a:solidFill>
          <a:ln>
            <a:solidFill>
              <a:schemeClr val="accent2"/>
            </a:solidFill>
          </a:ln>
        </p:spPr>
        <p:txBody>
          <a:bodyPr wrap="square" lIns="0" tIns="0" rIns="0" bIns="0" rtlCol="0"/>
          <a:lstStyle/>
          <a:p>
            <a:endParaRPr/>
          </a:p>
        </p:txBody>
      </p:sp>
      <p:sp>
        <p:nvSpPr>
          <p:cNvPr id="9" name="object 9"/>
          <p:cNvSpPr/>
          <p:nvPr/>
        </p:nvSpPr>
        <p:spPr>
          <a:xfrm>
            <a:off x="815428" y="2789939"/>
            <a:ext cx="608330" cy="210185"/>
          </a:xfrm>
          <a:custGeom>
            <a:avLst/>
            <a:gdLst/>
            <a:ahLst/>
            <a:cxnLst/>
            <a:rect l="l" t="t" r="r" b="b"/>
            <a:pathLst>
              <a:path w="608330" h="210185">
                <a:moveTo>
                  <a:pt x="68829" y="0"/>
                </a:moveTo>
                <a:lnTo>
                  <a:pt x="19607" y="19268"/>
                </a:lnTo>
                <a:lnTo>
                  <a:pt x="795" y="55685"/>
                </a:lnTo>
                <a:lnTo>
                  <a:pt x="0" y="75561"/>
                </a:lnTo>
                <a:lnTo>
                  <a:pt x="6537" y="95053"/>
                </a:lnTo>
                <a:lnTo>
                  <a:pt x="33956" y="126085"/>
                </a:lnTo>
                <a:lnTo>
                  <a:pt x="150483" y="150189"/>
                </a:lnTo>
                <a:lnTo>
                  <a:pt x="249961" y="166493"/>
                </a:lnTo>
                <a:lnTo>
                  <a:pt x="392798" y="186559"/>
                </a:lnTo>
                <a:lnTo>
                  <a:pt x="406336" y="188817"/>
                </a:lnTo>
                <a:lnTo>
                  <a:pt x="434051" y="193952"/>
                </a:lnTo>
                <a:lnTo>
                  <a:pt x="533946" y="210181"/>
                </a:lnTo>
                <a:lnTo>
                  <a:pt x="560903" y="207006"/>
                </a:lnTo>
                <a:lnTo>
                  <a:pt x="581777" y="197925"/>
                </a:lnTo>
                <a:lnTo>
                  <a:pt x="596578" y="183606"/>
                </a:lnTo>
                <a:lnTo>
                  <a:pt x="605320" y="164715"/>
                </a:lnTo>
                <a:lnTo>
                  <a:pt x="607764" y="135296"/>
                </a:lnTo>
                <a:lnTo>
                  <a:pt x="599732" y="108438"/>
                </a:lnTo>
                <a:lnTo>
                  <a:pt x="581317" y="87651"/>
                </a:lnTo>
                <a:lnTo>
                  <a:pt x="552615" y="76450"/>
                </a:lnTo>
                <a:lnTo>
                  <a:pt x="530985" y="73638"/>
                </a:lnTo>
                <a:lnTo>
                  <a:pt x="509403" y="70528"/>
                </a:lnTo>
                <a:lnTo>
                  <a:pt x="487964" y="67109"/>
                </a:lnTo>
                <a:lnTo>
                  <a:pt x="466763" y="63369"/>
                </a:lnTo>
                <a:lnTo>
                  <a:pt x="290779" y="33651"/>
                </a:lnTo>
                <a:lnTo>
                  <a:pt x="185345" y="16680"/>
                </a:lnTo>
                <a:lnTo>
                  <a:pt x="79921" y="377"/>
                </a:lnTo>
                <a:lnTo>
                  <a:pt x="68829" y="0"/>
                </a:lnTo>
                <a:close/>
              </a:path>
            </a:pathLst>
          </a:custGeom>
          <a:solidFill>
            <a:schemeClr val="accent2"/>
          </a:solidFill>
          <a:ln>
            <a:solidFill>
              <a:schemeClr val="accent2"/>
            </a:solidFill>
          </a:ln>
        </p:spPr>
        <p:txBody>
          <a:bodyPr wrap="square" lIns="0" tIns="0" rIns="0" bIns="0" rtlCol="0"/>
          <a:lstStyle/>
          <a:p>
            <a:endParaRPr/>
          </a:p>
        </p:txBody>
      </p:sp>
      <p:sp>
        <p:nvSpPr>
          <p:cNvPr id="10" name="object 10"/>
          <p:cNvSpPr/>
          <p:nvPr/>
        </p:nvSpPr>
        <p:spPr>
          <a:xfrm>
            <a:off x="5705728" y="1474406"/>
            <a:ext cx="5600700" cy="1096645"/>
          </a:xfrm>
          <a:custGeom>
            <a:avLst/>
            <a:gdLst/>
            <a:ahLst/>
            <a:cxnLst/>
            <a:rect l="l" t="t" r="r" b="b"/>
            <a:pathLst>
              <a:path w="5600700" h="1096645">
                <a:moveTo>
                  <a:pt x="5600319" y="0"/>
                </a:moveTo>
                <a:lnTo>
                  <a:pt x="0" y="0"/>
                </a:lnTo>
                <a:lnTo>
                  <a:pt x="0" y="1096581"/>
                </a:lnTo>
                <a:lnTo>
                  <a:pt x="5600319" y="1096581"/>
                </a:lnTo>
                <a:lnTo>
                  <a:pt x="5600319" y="0"/>
                </a:lnTo>
                <a:close/>
              </a:path>
            </a:pathLst>
          </a:custGeom>
          <a:solidFill>
            <a:schemeClr val="accent3">
              <a:lumMod val="20000"/>
              <a:lumOff val="80000"/>
            </a:schemeClr>
          </a:solidFill>
        </p:spPr>
        <p:txBody>
          <a:bodyPr wrap="square" lIns="0" tIns="0" rIns="0" bIns="0" rtlCol="0"/>
          <a:lstStyle/>
          <a:p>
            <a:endParaRPr/>
          </a:p>
        </p:txBody>
      </p:sp>
      <p:grpSp>
        <p:nvGrpSpPr>
          <p:cNvPr id="11" name="object 11"/>
          <p:cNvGrpSpPr/>
          <p:nvPr/>
        </p:nvGrpSpPr>
        <p:grpSpPr>
          <a:xfrm>
            <a:off x="5702553" y="2658160"/>
            <a:ext cx="5607050" cy="959485"/>
            <a:chOff x="5702553" y="2658160"/>
            <a:chExt cx="5607050" cy="959485"/>
          </a:xfrm>
          <a:solidFill>
            <a:schemeClr val="accent5">
              <a:lumMod val="20000"/>
              <a:lumOff val="80000"/>
            </a:schemeClr>
          </a:solidFill>
        </p:grpSpPr>
        <p:pic>
          <p:nvPicPr>
            <p:cNvPr id="12" name="object 12"/>
            <p:cNvPicPr/>
            <p:nvPr/>
          </p:nvPicPr>
          <p:blipFill>
            <a:blip r:embed="rId3" cstate="print"/>
            <a:stretch>
              <a:fillRect/>
            </a:stretch>
          </p:blipFill>
          <p:spPr>
            <a:xfrm>
              <a:off x="5705728" y="2661335"/>
              <a:ext cx="5600319" cy="952576"/>
            </a:xfrm>
            <a:prstGeom prst="rect">
              <a:avLst/>
            </a:prstGeom>
            <a:grpFill/>
            <a:ln>
              <a:solidFill>
                <a:schemeClr val="bg1"/>
              </a:solidFill>
            </a:ln>
          </p:spPr>
        </p:pic>
        <p:sp>
          <p:nvSpPr>
            <p:cNvPr id="13" name="object 13"/>
            <p:cNvSpPr/>
            <p:nvPr/>
          </p:nvSpPr>
          <p:spPr>
            <a:xfrm>
              <a:off x="5705728" y="2661335"/>
              <a:ext cx="5600700" cy="953135"/>
            </a:xfrm>
            <a:custGeom>
              <a:avLst/>
              <a:gdLst/>
              <a:ahLst/>
              <a:cxnLst/>
              <a:rect l="l" t="t" r="r" b="b"/>
              <a:pathLst>
                <a:path w="5600700" h="953135">
                  <a:moveTo>
                    <a:pt x="0" y="952576"/>
                  </a:moveTo>
                  <a:lnTo>
                    <a:pt x="5600319" y="952576"/>
                  </a:lnTo>
                  <a:lnTo>
                    <a:pt x="5600319" y="0"/>
                  </a:lnTo>
                  <a:lnTo>
                    <a:pt x="0" y="0"/>
                  </a:lnTo>
                  <a:lnTo>
                    <a:pt x="0" y="952576"/>
                  </a:lnTo>
                  <a:close/>
                </a:path>
              </a:pathLst>
            </a:custGeom>
            <a:grpFill/>
            <a:ln w="6350">
              <a:solidFill>
                <a:schemeClr val="bg1"/>
              </a:solidFill>
            </a:ln>
          </p:spPr>
          <p:txBody>
            <a:bodyPr wrap="square" lIns="0" tIns="0" rIns="0" bIns="0" rtlCol="0"/>
            <a:lstStyle/>
            <a:p>
              <a:endParaRPr/>
            </a:p>
          </p:txBody>
        </p:sp>
      </p:grpSp>
      <p:grpSp>
        <p:nvGrpSpPr>
          <p:cNvPr id="14" name="object 14"/>
          <p:cNvGrpSpPr/>
          <p:nvPr/>
        </p:nvGrpSpPr>
        <p:grpSpPr>
          <a:xfrm>
            <a:off x="5702553" y="3700957"/>
            <a:ext cx="5607050" cy="959485"/>
            <a:chOff x="5702553" y="3700957"/>
            <a:chExt cx="5607050" cy="959485"/>
          </a:xfrm>
          <a:solidFill>
            <a:schemeClr val="accent2">
              <a:lumMod val="60000"/>
              <a:lumOff val="40000"/>
            </a:schemeClr>
          </a:solidFill>
        </p:grpSpPr>
        <p:pic>
          <p:nvPicPr>
            <p:cNvPr id="15" name="object 15"/>
            <p:cNvPicPr/>
            <p:nvPr/>
          </p:nvPicPr>
          <p:blipFill>
            <a:blip r:embed="rId4" cstate="print"/>
            <a:stretch>
              <a:fillRect/>
            </a:stretch>
          </p:blipFill>
          <p:spPr>
            <a:xfrm>
              <a:off x="5705728" y="3704132"/>
              <a:ext cx="5600319" cy="952576"/>
            </a:xfrm>
            <a:prstGeom prst="rect">
              <a:avLst/>
            </a:prstGeom>
            <a:grpFill/>
            <a:ln>
              <a:solidFill>
                <a:schemeClr val="bg1"/>
              </a:solidFill>
            </a:ln>
          </p:spPr>
        </p:pic>
        <p:sp>
          <p:nvSpPr>
            <p:cNvPr id="16" name="object 16"/>
            <p:cNvSpPr/>
            <p:nvPr/>
          </p:nvSpPr>
          <p:spPr>
            <a:xfrm>
              <a:off x="5705728" y="3704132"/>
              <a:ext cx="5600700" cy="953135"/>
            </a:xfrm>
            <a:custGeom>
              <a:avLst/>
              <a:gdLst/>
              <a:ahLst/>
              <a:cxnLst/>
              <a:rect l="l" t="t" r="r" b="b"/>
              <a:pathLst>
                <a:path w="5600700" h="953135">
                  <a:moveTo>
                    <a:pt x="0" y="952576"/>
                  </a:moveTo>
                  <a:lnTo>
                    <a:pt x="5600319" y="952576"/>
                  </a:lnTo>
                  <a:lnTo>
                    <a:pt x="5600319" y="0"/>
                  </a:lnTo>
                  <a:lnTo>
                    <a:pt x="0" y="0"/>
                  </a:lnTo>
                  <a:lnTo>
                    <a:pt x="0" y="952576"/>
                  </a:lnTo>
                  <a:close/>
                </a:path>
              </a:pathLst>
            </a:custGeom>
            <a:grpFill/>
            <a:ln w="6350">
              <a:solidFill>
                <a:schemeClr val="bg1"/>
              </a:solidFill>
            </a:ln>
          </p:spPr>
          <p:txBody>
            <a:bodyPr wrap="square" lIns="0" tIns="0" rIns="0" bIns="0" rtlCol="0"/>
            <a:lstStyle/>
            <a:p>
              <a:endParaRPr/>
            </a:p>
          </p:txBody>
        </p:sp>
      </p:grpSp>
      <p:grpSp>
        <p:nvGrpSpPr>
          <p:cNvPr id="17" name="object 17"/>
          <p:cNvGrpSpPr/>
          <p:nvPr/>
        </p:nvGrpSpPr>
        <p:grpSpPr>
          <a:xfrm>
            <a:off x="5702553" y="4752035"/>
            <a:ext cx="5607050" cy="959485"/>
            <a:chOff x="5702553" y="4752035"/>
            <a:chExt cx="5607050" cy="959485"/>
          </a:xfrm>
          <a:solidFill>
            <a:schemeClr val="accent6">
              <a:lumMod val="20000"/>
              <a:lumOff val="80000"/>
            </a:schemeClr>
          </a:solidFill>
        </p:grpSpPr>
        <p:pic>
          <p:nvPicPr>
            <p:cNvPr id="18" name="object 18"/>
            <p:cNvPicPr/>
            <p:nvPr/>
          </p:nvPicPr>
          <p:blipFill>
            <a:blip r:embed="rId5" cstate="print"/>
            <a:stretch>
              <a:fillRect/>
            </a:stretch>
          </p:blipFill>
          <p:spPr>
            <a:xfrm>
              <a:off x="5705728" y="4755210"/>
              <a:ext cx="5600319" cy="952576"/>
            </a:xfrm>
            <a:prstGeom prst="rect">
              <a:avLst/>
            </a:prstGeom>
            <a:grpFill/>
            <a:ln>
              <a:solidFill>
                <a:schemeClr val="bg1"/>
              </a:solidFill>
            </a:ln>
          </p:spPr>
        </p:pic>
        <p:sp>
          <p:nvSpPr>
            <p:cNvPr id="19" name="object 19"/>
            <p:cNvSpPr/>
            <p:nvPr/>
          </p:nvSpPr>
          <p:spPr>
            <a:xfrm>
              <a:off x="5705728" y="4755210"/>
              <a:ext cx="5600700" cy="953135"/>
            </a:xfrm>
            <a:custGeom>
              <a:avLst/>
              <a:gdLst/>
              <a:ahLst/>
              <a:cxnLst/>
              <a:rect l="l" t="t" r="r" b="b"/>
              <a:pathLst>
                <a:path w="5600700" h="953135">
                  <a:moveTo>
                    <a:pt x="0" y="952576"/>
                  </a:moveTo>
                  <a:lnTo>
                    <a:pt x="5600319" y="952576"/>
                  </a:lnTo>
                  <a:lnTo>
                    <a:pt x="5600319" y="0"/>
                  </a:lnTo>
                  <a:lnTo>
                    <a:pt x="0" y="0"/>
                  </a:lnTo>
                  <a:lnTo>
                    <a:pt x="0" y="952576"/>
                  </a:lnTo>
                  <a:close/>
                </a:path>
              </a:pathLst>
            </a:custGeom>
            <a:grpFill/>
            <a:ln w="6350">
              <a:solidFill>
                <a:schemeClr val="bg1"/>
              </a:solidFill>
            </a:ln>
          </p:spPr>
          <p:txBody>
            <a:bodyPr wrap="square" lIns="0" tIns="0" rIns="0" bIns="0" rtlCol="0"/>
            <a:lstStyle/>
            <a:p>
              <a:endParaRPr/>
            </a:p>
          </p:txBody>
        </p:sp>
      </p:grpSp>
      <p:sp>
        <p:nvSpPr>
          <p:cNvPr id="20" name="object 20"/>
          <p:cNvSpPr txBox="1"/>
          <p:nvPr/>
        </p:nvSpPr>
        <p:spPr>
          <a:xfrm>
            <a:off x="6118859" y="1718894"/>
            <a:ext cx="565150" cy="711835"/>
          </a:xfrm>
          <a:prstGeom prst="rect">
            <a:avLst/>
          </a:prstGeom>
        </p:spPr>
        <p:txBody>
          <a:bodyPr vert="horz" wrap="square" lIns="0" tIns="12700" rIns="0" bIns="0" rtlCol="0">
            <a:spAutoFit/>
          </a:bodyPr>
          <a:lstStyle/>
          <a:p>
            <a:pPr>
              <a:lnSpc>
                <a:spcPct val="100000"/>
              </a:lnSpc>
              <a:spcBef>
                <a:spcPts val="100"/>
              </a:spcBef>
            </a:pPr>
            <a:r>
              <a:rPr sz="4500" b="1" spc="-160" dirty="0">
                <a:solidFill>
                  <a:srgbClr val="FFFFFF"/>
                </a:solidFill>
                <a:latin typeface="Franklin Gothic Medium Cond"/>
                <a:cs typeface="Franklin Gothic Medium Cond"/>
              </a:rPr>
              <a:t>01</a:t>
            </a:r>
            <a:endParaRPr sz="4500" dirty="0">
              <a:latin typeface="Franklin Gothic Medium Cond"/>
              <a:cs typeface="Franklin Gothic Medium Cond"/>
            </a:endParaRPr>
          </a:p>
        </p:txBody>
      </p:sp>
      <p:sp>
        <p:nvSpPr>
          <p:cNvPr id="21" name="object 21"/>
          <p:cNvSpPr txBox="1"/>
          <p:nvPr/>
        </p:nvSpPr>
        <p:spPr>
          <a:xfrm>
            <a:off x="6108191" y="3798570"/>
            <a:ext cx="601345" cy="711200"/>
          </a:xfrm>
          <a:prstGeom prst="rect">
            <a:avLst/>
          </a:prstGeom>
        </p:spPr>
        <p:txBody>
          <a:bodyPr vert="horz" wrap="square" lIns="0" tIns="12700" rIns="0" bIns="0" rtlCol="0">
            <a:spAutoFit/>
          </a:bodyPr>
          <a:lstStyle/>
          <a:p>
            <a:pPr>
              <a:lnSpc>
                <a:spcPct val="100000"/>
              </a:lnSpc>
              <a:spcBef>
                <a:spcPts val="100"/>
              </a:spcBef>
            </a:pPr>
            <a:r>
              <a:rPr sz="4500" b="1" spc="10" dirty="0">
                <a:solidFill>
                  <a:srgbClr val="FFFFFF"/>
                </a:solidFill>
                <a:latin typeface="Franklin Gothic Medium Cond"/>
                <a:cs typeface="Franklin Gothic Medium Cond"/>
              </a:rPr>
              <a:t>03</a:t>
            </a:r>
            <a:endParaRPr sz="4500">
              <a:latin typeface="Franklin Gothic Medium Cond"/>
              <a:cs typeface="Franklin Gothic Medium Cond"/>
            </a:endParaRPr>
          </a:p>
        </p:txBody>
      </p:sp>
      <p:sp>
        <p:nvSpPr>
          <p:cNvPr id="22" name="object 22"/>
          <p:cNvSpPr txBox="1"/>
          <p:nvPr/>
        </p:nvSpPr>
        <p:spPr>
          <a:xfrm>
            <a:off x="6106667" y="4838141"/>
            <a:ext cx="607695" cy="711835"/>
          </a:xfrm>
          <a:prstGeom prst="rect">
            <a:avLst/>
          </a:prstGeom>
        </p:spPr>
        <p:txBody>
          <a:bodyPr vert="horz" wrap="square" lIns="0" tIns="12700" rIns="0" bIns="0" rtlCol="0">
            <a:spAutoFit/>
          </a:bodyPr>
          <a:lstStyle/>
          <a:p>
            <a:pPr>
              <a:lnSpc>
                <a:spcPct val="100000"/>
              </a:lnSpc>
              <a:spcBef>
                <a:spcPts val="100"/>
              </a:spcBef>
            </a:pPr>
            <a:r>
              <a:rPr sz="4500" b="1" spc="35" dirty="0">
                <a:solidFill>
                  <a:srgbClr val="FFFFFF"/>
                </a:solidFill>
                <a:latin typeface="Franklin Gothic Medium Cond"/>
                <a:cs typeface="Franklin Gothic Medium Cond"/>
              </a:rPr>
              <a:t>04</a:t>
            </a:r>
            <a:endParaRPr sz="4500" dirty="0">
              <a:latin typeface="Franklin Gothic Medium Cond"/>
              <a:cs typeface="Franklin Gothic Medium Cond"/>
            </a:endParaRPr>
          </a:p>
        </p:txBody>
      </p:sp>
      <p:sp>
        <p:nvSpPr>
          <p:cNvPr id="23" name="object 23"/>
          <p:cNvSpPr txBox="1"/>
          <p:nvPr/>
        </p:nvSpPr>
        <p:spPr>
          <a:xfrm>
            <a:off x="6939660" y="1541144"/>
            <a:ext cx="2520950" cy="513080"/>
          </a:xfrm>
          <a:prstGeom prst="rect">
            <a:avLst/>
          </a:prstGeom>
        </p:spPr>
        <p:txBody>
          <a:bodyPr vert="horz" wrap="square" lIns="0" tIns="12065" rIns="0" bIns="0" rtlCol="0">
            <a:spAutoFit/>
          </a:bodyPr>
          <a:lstStyle/>
          <a:p>
            <a:pPr marR="5080" indent="40640">
              <a:lnSpc>
                <a:spcPct val="100000"/>
              </a:lnSpc>
              <a:spcBef>
                <a:spcPts val="95"/>
              </a:spcBef>
              <a:tabLst>
                <a:tab pos="867410" algn="l"/>
                <a:tab pos="1083310" algn="l"/>
                <a:tab pos="1784350" algn="l"/>
              </a:tabLst>
            </a:pPr>
            <a:r>
              <a:rPr sz="1600" b="1" spc="-5" dirty="0">
                <a:latin typeface="Arial Narrow"/>
                <a:cs typeface="Arial Narrow"/>
              </a:rPr>
              <a:t>ЖЕКЕ.	</a:t>
            </a:r>
            <a:r>
              <a:rPr sz="1600" spc="-5" dirty="0">
                <a:latin typeface="Arial Narrow"/>
                <a:cs typeface="Arial Narrow"/>
              </a:rPr>
              <a:t>Интеллектуалды</a:t>
            </a:r>
            <a:r>
              <a:rPr sz="1600" spc="-5" dirty="0">
                <a:latin typeface="Arial"/>
                <a:cs typeface="Arial"/>
              </a:rPr>
              <a:t>қ </a:t>
            </a:r>
            <a:r>
              <a:rPr sz="1600" dirty="0">
                <a:latin typeface="Arial"/>
                <a:cs typeface="Arial"/>
              </a:rPr>
              <a:t> </a:t>
            </a:r>
            <a:r>
              <a:rPr sz="1600" spc="-5" dirty="0">
                <a:latin typeface="Arial Narrow"/>
                <a:cs typeface="Arial Narrow"/>
              </a:rPr>
              <a:t>т</a:t>
            </a:r>
            <a:r>
              <a:rPr sz="1600" dirty="0">
                <a:latin typeface="Arial"/>
                <a:cs typeface="Arial"/>
              </a:rPr>
              <a:t>ұ</a:t>
            </a:r>
            <a:r>
              <a:rPr sz="1600" dirty="0">
                <a:latin typeface="Arial Narrow"/>
                <a:cs typeface="Arial Narrow"/>
              </a:rPr>
              <a:t>р</a:t>
            </a:r>
            <a:r>
              <a:rPr sz="1600" dirty="0">
                <a:latin typeface="Arial"/>
                <a:cs typeface="Arial"/>
              </a:rPr>
              <a:t>ғ</a:t>
            </a:r>
            <a:r>
              <a:rPr sz="1600" spc="-5" dirty="0">
                <a:latin typeface="Arial Narrow"/>
                <a:cs typeface="Arial Narrow"/>
              </a:rPr>
              <a:t>ы</a:t>
            </a:r>
            <a:r>
              <a:rPr sz="1600" spc="-15" dirty="0">
                <a:latin typeface="Arial Narrow"/>
                <a:cs typeface="Arial Narrow"/>
              </a:rPr>
              <a:t>д</a:t>
            </a:r>
            <a:r>
              <a:rPr sz="1600" spc="-10" dirty="0">
                <a:latin typeface="Arial Narrow"/>
                <a:cs typeface="Arial Narrow"/>
              </a:rPr>
              <a:t>а</a:t>
            </a:r>
            <a:r>
              <a:rPr sz="1600" spc="-5" dirty="0">
                <a:latin typeface="Arial Narrow"/>
                <a:cs typeface="Arial Narrow"/>
              </a:rPr>
              <a:t>н</a:t>
            </a:r>
            <a:r>
              <a:rPr sz="1600" dirty="0">
                <a:latin typeface="Arial Narrow"/>
                <a:cs typeface="Arial Narrow"/>
              </a:rPr>
              <a:t>		</a:t>
            </a:r>
            <a:r>
              <a:rPr sz="1600" spc="-10" dirty="0">
                <a:latin typeface="Arial Narrow"/>
                <a:cs typeface="Arial Narrow"/>
              </a:rPr>
              <a:t>ж</a:t>
            </a:r>
            <a:r>
              <a:rPr sz="1600" spc="-5" dirty="0">
                <a:latin typeface="Arial Narrow"/>
                <a:cs typeface="Arial Narrow"/>
              </a:rPr>
              <a:t>е</a:t>
            </a:r>
            <a:r>
              <a:rPr sz="1600" spc="-15" dirty="0">
                <a:latin typeface="Arial Narrow"/>
                <a:cs typeface="Arial Narrow"/>
              </a:rPr>
              <a:t>к</a:t>
            </a:r>
            <a:r>
              <a:rPr sz="1600" spc="-5" dirty="0">
                <a:latin typeface="Arial Narrow"/>
                <a:cs typeface="Arial Narrow"/>
              </a:rPr>
              <a:t>е</a:t>
            </a:r>
            <a:r>
              <a:rPr sz="1600" dirty="0">
                <a:latin typeface="Arial Narrow"/>
                <a:cs typeface="Arial Narrow"/>
              </a:rPr>
              <a:t>	</a:t>
            </a:r>
            <a:r>
              <a:rPr sz="1600" spc="-10" dirty="0">
                <a:latin typeface="Arial Narrow"/>
                <a:cs typeface="Arial Narrow"/>
              </a:rPr>
              <a:t>адамны</a:t>
            </a:r>
            <a:r>
              <a:rPr sz="1600" spc="-5" dirty="0">
                <a:latin typeface="Arial"/>
                <a:cs typeface="Arial"/>
              </a:rPr>
              <a:t>ң</a:t>
            </a:r>
            <a:endParaRPr sz="1600" dirty="0">
              <a:latin typeface="Arial"/>
              <a:cs typeface="Arial"/>
            </a:endParaRPr>
          </a:p>
        </p:txBody>
      </p:sp>
      <p:sp>
        <p:nvSpPr>
          <p:cNvPr id="24" name="object 24"/>
          <p:cNvSpPr txBox="1"/>
          <p:nvPr/>
        </p:nvSpPr>
        <p:spPr>
          <a:xfrm>
            <a:off x="9509506" y="1541144"/>
            <a:ext cx="1717675" cy="513080"/>
          </a:xfrm>
          <a:prstGeom prst="rect">
            <a:avLst/>
          </a:prstGeom>
        </p:spPr>
        <p:txBody>
          <a:bodyPr vert="horz" wrap="square" lIns="0" tIns="12065" rIns="0" bIns="0" rtlCol="0">
            <a:spAutoFit/>
          </a:bodyPr>
          <a:lstStyle/>
          <a:p>
            <a:pPr marL="271145" marR="5080" indent="-271780">
              <a:lnSpc>
                <a:spcPct val="100000"/>
              </a:lnSpc>
              <a:spcBef>
                <a:spcPts val="95"/>
              </a:spcBef>
              <a:tabLst>
                <a:tab pos="711835" algn="l"/>
              </a:tabLst>
            </a:pPr>
            <a:r>
              <a:rPr sz="1600" spc="-5" dirty="0">
                <a:latin typeface="Arial Narrow"/>
                <a:cs typeface="Arial Narrow"/>
              </a:rPr>
              <a:t>ж</a:t>
            </a:r>
            <a:r>
              <a:rPr sz="1600" spc="-5" dirty="0">
                <a:latin typeface="Arial"/>
                <a:cs typeface="Arial"/>
              </a:rPr>
              <a:t>ә</a:t>
            </a:r>
            <a:r>
              <a:rPr sz="1600" spc="-10" dirty="0">
                <a:latin typeface="Arial Narrow"/>
                <a:cs typeface="Arial Narrow"/>
              </a:rPr>
              <a:t>н</a:t>
            </a:r>
            <a:r>
              <a:rPr sz="1600" spc="-5" dirty="0">
                <a:latin typeface="Arial Narrow"/>
                <a:cs typeface="Arial Narrow"/>
              </a:rPr>
              <a:t>е</a:t>
            </a:r>
            <a:r>
              <a:rPr sz="1600" dirty="0">
                <a:latin typeface="Arial Narrow"/>
                <a:cs typeface="Arial Narrow"/>
              </a:rPr>
              <a:t>	</a:t>
            </a:r>
            <a:r>
              <a:rPr sz="1600" spc="-10" dirty="0">
                <a:latin typeface="Arial Narrow"/>
                <a:cs typeface="Arial Narrow"/>
              </a:rPr>
              <a:t>пр</a:t>
            </a:r>
            <a:r>
              <a:rPr sz="1600" dirty="0">
                <a:latin typeface="Arial Narrow"/>
                <a:cs typeface="Arial Narrow"/>
              </a:rPr>
              <a:t>а</a:t>
            </a:r>
            <a:r>
              <a:rPr sz="1600" spc="-10" dirty="0">
                <a:latin typeface="Arial Narrow"/>
                <a:cs typeface="Arial Narrow"/>
              </a:rPr>
              <a:t>к</a:t>
            </a:r>
            <a:r>
              <a:rPr sz="1600" spc="-5" dirty="0">
                <a:latin typeface="Arial Narrow"/>
                <a:cs typeface="Arial Narrow"/>
              </a:rPr>
              <a:t>т</a:t>
            </a:r>
            <a:r>
              <a:rPr sz="1600" spc="-10" dirty="0">
                <a:latin typeface="Arial Narrow"/>
                <a:cs typeface="Arial Narrow"/>
              </a:rPr>
              <a:t>и</a:t>
            </a:r>
            <a:r>
              <a:rPr sz="1600" spc="-5" dirty="0">
                <a:latin typeface="Arial Narrow"/>
                <a:cs typeface="Arial Narrow"/>
              </a:rPr>
              <a:t>к</a:t>
            </a:r>
            <a:r>
              <a:rPr sz="1600" spc="-15" dirty="0">
                <a:latin typeface="Arial Narrow"/>
                <a:cs typeface="Arial Narrow"/>
              </a:rPr>
              <a:t>а</a:t>
            </a:r>
            <a:r>
              <a:rPr sz="1600" spc="-5" dirty="0">
                <a:latin typeface="Arial Narrow"/>
                <a:cs typeface="Arial Narrow"/>
              </a:rPr>
              <a:t>л</a:t>
            </a:r>
            <a:r>
              <a:rPr sz="1600" dirty="0">
                <a:latin typeface="Arial Narrow"/>
                <a:cs typeface="Arial Narrow"/>
              </a:rPr>
              <a:t>ы</a:t>
            </a:r>
            <a:r>
              <a:rPr sz="1600" spc="-5" dirty="0">
                <a:latin typeface="Arial"/>
                <a:cs typeface="Arial"/>
              </a:rPr>
              <a:t>қ  </a:t>
            </a:r>
            <a:r>
              <a:rPr sz="1600" spc="5" dirty="0">
                <a:latin typeface="Arial"/>
                <a:cs typeface="Arial"/>
              </a:rPr>
              <a:t>қ</a:t>
            </a:r>
            <a:r>
              <a:rPr sz="1600" spc="-5" dirty="0">
                <a:latin typeface="Arial Narrow"/>
                <a:cs typeface="Arial Narrow"/>
              </a:rPr>
              <a:t>ыз</a:t>
            </a:r>
            <a:r>
              <a:rPr sz="1600" spc="-10" dirty="0">
                <a:latin typeface="Arial Narrow"/>
                <a:cs typeface="Arial Narrow"/>
              </a:rPr>
              <a:t>ы</a:t>
            </a:r>
            <a:r>
              <a:rPr sz="1600" dirty="0">
                <a:latin typeface="Arial"/>
                <a:cs typeface="Arial"/>
              </a:rPr>
              <a:t>ғ</a:t>
            </a:r>
            <a:r>
              <a:rPr sz="1600" spc="-5" dirty="0">
                <a:latin typeface="Arial Narrow"/>
                <a:cs typeface="Arial Narrow"/>
              </a:rPr>
              <a:t>у</a:t>
            </a:r>
            <a:r>
              <a:rPr sz="1600" spc="-15" dirty="0">
                <a:latin typeface="Arial Narrow"/>
                <a:cs typeface="Arial Narrow"/>
              </a:rPr>
              <a:t>ш</a:t>
            </a:r>
            <a:r>
              <a:rPr sz="1600" spc="-5" dirty="0">
                <a:latin typeface="Arial Narrow"/>
                <a:cs typeface="Arial Narrow"/>
              </a:rPr>
              <a:t>ылы</a:t>
            </a:r>
            <a:r>
              <a:rPr sz="1600" dirty="0">
                <a:latin typeface="Arial"/>
                <a:cs typeface="Arial"/>
              </a:rPr>
              <a:t>ғ</a:t>
            </a:r>
            <a:r>
              <a:rPr sz="1600" dirty="0">
                <a:latin typeface="Arial Narrow"/>
                <a:cs typeface="Arial Narrow"/>
              </a:rPr>
              <a:t>ы</a:t>
            </a:r>
            <a:r>
              <a:rPr sz="1600" spc="-5" dirty="0">
                <a:latin typeface="Arial Narrow"/>
                <a:cs typeface="Arial Narrow"/>
              </a:rPr>
              <a:t>на</a:t>
            </a:r>
            <a:endParaRPr sz="1600" dirty="0">
              <a:latin typeface="Arial Narrow"/>
              <a:cs typeface="Arial Narrow"/>
            </a:endParaRPr>
          </a:p>
        </p:txBody>
      </p:sp>
      <p:sp>
        <p:nvSpPr>
          <p:cNvPr id="25" name="object 25"/>
          <p:cNvSpPr txBox="1"/>
          <p:nvPr/>
        </p:nvSpPr>
        <p:spPr>
          <a:xfrm>
            <a:off x="8971533" y="2028824"/>
            <a:ext cx="2254250" cy="269240"/>
          </a:xfrm>
          <a:prstGeom prst="rect">
            <a:avLst/>
          </a:prstGeom>
        </p:spPr>
        <p:txBody>
          <a:bodyPr vert="horz" wrap="square" lIns="0" tIns="12065" rIns="0" bIns="0" rtlCol="0">
            <a:spAutoFit/>
          </a:bodyPr>
          <a:lstStyle/>
          <a:p>
            <a:pPr>
              <a:lnSpc>
                <a:spcPct val="100000"/>
              </a:lnSpc>
              <a:spcBef>
                <a:spcPts val="95"/>
              </a:spcBef>
            </a:pPr>
            <a:r>
              <a:rPr sz="1600" spc="-5" dirty="0">
                <a:latin typeface="Arial Narrow"/>
                <a:cs typeface="Arial Narrow"/>
              </a:rPr>
              <a:t>электронды</a:t>
            </a:r>
            <a:r>
              <a:rPr sz="1600" spc="-5" dirty="0">
                <a:latin typeface="Arial"/>
                <a:cs typeface="Arial"/>
              </a:rPr>
              <a:t>қ</a:t>
            </a:r>
            <a:r>
              <a:rPr sz="1600" spc="285" dirty="0">
                <a:latin typeface="Arial"/>
                <a:cs typeface="Arial"/>
              </a:rPr>
              <a:t> </a:t>
            </a:r>
            <a:r>
              <a:rPr sz="1600" spc="-5" dirty="0">
                <a:latin typeface="Arial Narrow"/>
                <a:cs typeface="Arial Narrow"/>
              </a:rPr>
              <a:t>хаттар,</a:t>
            </a:r>
            <a:r>
              <a:rPr sz="1600" spc="365" dirty="0">
                <a:latin typeface="Arial Narrow"/>
                <a:cs typeface="Arial Narrow"/>
              </a:rPr>
              <a:t> </a:t>
            </a:r>
            <a:r>
              <a:rPr sz="1600" spc="-5" dirty="0">
                <a:latin typeface="Arial"/>
                <a:cs typeface="Arial"/>
              </a:rPr>
              <a:t>қ</a:t>
            </a:r>
            <a:r>
              <a:rPr sz="1600" spc="-5" dirty="0">
                <a:latin typeface="Arial Narrow"/>
                <a:cs typeface="Arial Narrow"/>
              </a:rPr>
              <a:t>ыс</a:t>
            </a:r>
            <a:r>
              <a:rPr sz="1600" spc="-5" dirty="0">
                <a:latin typeface="Arial"/>
                <a:cs typeface="Arial"/>
              </a:rPr>
              <a:t>қ</a:t>
            </a:r>
            <a:r>
              <a:rPr sz="1600" spc="-5" dirty="0">
                <a:latin typeface="Arial Narrow"/>
                <a:cs typeface="Arial Narrow"/>
              </a:rPr>
              <a:t>а</a:t>
            </a:r>
            <a:endParaRPr sz="1600">
              <a:latin typeface="Arial Narrow"/>
              <a:cs typeface="Arial Narrow"/>
            </a:endParaRPr>
          </a:p>
        </p:txBody>
      </p:sp>
      <p:sp>
        <p:nvSpPr>
          <p:cNvPr id="26" name="object 26"/>
          <p:cNvSpPr txBox="1"/>
          <p:nvPr/>
        </p:nvSpPr>
        <p:spPr>
          <a:xfrm>
            <a:off x="6939660" y="2028824"/>
            <a:ext cx="1850389" cy="513080"/>
          </a:xfrm>
          <a:prstGeom prst="rect">
            <a:avLst/>
          </a:prstGeom>
        </p:spPr>
        <p:txBody>
          <a:bodyPr vert="horz" wrap="square" lIns="0" tIns="12065" rIns="0" bIns="0" rtlCol="0">
            <a:spAutoFit/>
          </a:bodyPr>
          <a:lstStyle/>
          <a:p>
            <a:pPr marR="5080">
              <a:lnSpc>
                <a:spcPct val="100000"/>
              </a:lnSpc>
              <a:spcBef>
                <a:spcPts val="95"/>
              </a:spcBef>
            </a:pPr>
            <a:r>
              <a:rPr sz="1600" spc="-5" dirty="0">
                <a:latin typeface="Arial Narrow"/>
                <a:cs typeface="Arial Narrow"/>
              </a:rPr>
              <a:t>ба</a:t>
            </a:r>
            <a:r>
              <a:rPr sz="1600" spc="-5" dirty="0">
                <a:latin typeface="Arial"/>
                <a:cs typeface="Arial"/>
              </a:rPr>
              <a:t>ғ</a:t>
            </a:r>
            <a:r>
              <a:rPr sz="1600" spc="-5" dirty="0">
                <a:latin typeface="Arial Narrow"/>
                <a:cs typeface="Arial Narrow"/>
              </a:rPr>
              <a:t>ыттал</a:t>
            </a:r>
            <a:r>
              <a:rPr sz="1600" spc="-5" dirty="0">
                <a:latin typeface="Arial"/>
                <a:cs typeface="Arial"/>
              </a:rPr>
              <a:t>ғ</a:t>
            </a:r>
            <a:r>
              <a:rPr sz="1600" spc="-5" dirty="0">
                <a:latin typeface="Arial Narrow"/>
                <a:cs typeface="Arial Narrow"/>
              </a:rPr>
              <a:t>ан.</a:t>
            </a:r>
            <a:r>
              <a:rPr sz="1600" dirty="0">
                <a:latin typeface="Arial Narrow"/>
                <a:cs typeface="Arial Narrow"/>
              </a:rPr>
              <a:t> </a:t>
            </a:r>
            <a:r>
              <a:rPr sz="1600" spc="-5" dirty="0">
                <a:latin typeface="Arial Narrow"/>
                <a:cs typeface="Arial Narrow"/>
              </a:rPr>
              <a:t>Мысалы: </a:t>
            </a:r>
            <a:r>
              <a:rPr sz="1600" spc="-350" dirty="0">
                <a:latin typeface="Arial Narrow"/>
                <a:cs typeface="Arial Narrow"/>
              </a:rPr>
              <a:t> </a:t>
            </a:r>
            <a:r>
              <a:rPr sz="1600" spc="-5" dirty="0">
                <a:latin typeface="Arial Narrow"/>
                <a:cs typeface="Arial Narrow"/>
              </a:rPr>
              <a:t>хабарлама,</a:t>
            </a:r>
            <a:r>
              <a:rPr sz="1600" spc="-45" dirty="0">
                <a:latin typeface="Arial Narrow"/>
                <a:cs typeface="Arial Narrow"/>
              </a:rPr>
              <a:t> </a:t>
            </a:r>
            <a:r>
              <a:rPr sz="1600" spc="-5" dirty="0">
                <a:latin typeface="Arial Narrow"/>
                <a:cs typeface="Arial Narrow"/>
              </a:rPr>
              <a:t>блог</a:t>
            </a:r>
            <a:r>
              <a:rPr sz="1400" spc="-5" dirty="0">
                <a:latin typeface="Arial Narrow"/>
                <a:cs typeface="Arial Narrow"/>
              </a:rPr>
              <a:t>.</a:t>
            </a:r>
            <a:endParaRPr sz="1400">
              <a:latin typeface="Arial Narrow"/>
              <a:cs typeface="Arial Narrow"/>
            </a:endParaRPr>
          </a:p>
        </p:txBody>
      </p:sp>
      <p:sp>
        <p:nvSpPr>
          <p:cNvPr id="27" name="object 27"/>
          <p:cNvSpPr txBox="1"/>
          <p:nvPr/>
        </p:nvSpPr>
        <p:spPr>
          <a:xfrm>
            <a:off x="6941819" y="2706751"/>
            <a:ext cx="4287520" cy="239395"/>
          </a:xfrm>
          <a:prstGeom prst="rect">
            <a:avLst/>
          </a:prstGeom>
        </p:spPr>
        <p:txBody>
          <a:bodyPr vert="horz" wrap="square" lIns="0" tIns="13335" rIns="0" bIns="0" rtlCol="0">
            <a:spAutoFit/>
          </a:bodyPr>
          <a:lstStyle/>
          <a:p>
            <a:pPr>
              <a:lnSpc>
                <a:spcPct val="100000"/>
              </a:lnSpc>
              <a:spcBef>
                <a:spcPts val="105"/>
              </a:spcBef>
              <a:tabLst>
                <a:tab pos="1233805" algn="l"/>
                <a:tab pos="1979295" algn="l"/>
                <a:tab pos="2904490" algn="l"/>
                <a:tab pos="3956050" algn="l"/>
              </a:tabLst>
            </a:pPr>
            <a:r>
              <a:rPr sz="1400" b="1" spc="-5" dirty="0">
                <a:latin typeface="Arial"/>
                <a:cs typeface="Arial"/>
              </a:rPr>
              <a:t>Қ</a:t>
            </a:r>
            <a:r>
              <a:rPr sz="1400" b="1" dirty="0">
                <a:latin typeface="Arial"/>
                <a:cs typeface="Arial"/>
              </a:rPr>
              <a:t>О</a:t>
            </a:r>
            <a:r>
              <a:rPr sz="1400" b="1" spc="5" dirty="0">
                <a:latin typeface="Arial"/>
                <a:cs typeface="Arial"/>
              </a:rPr>
              <a:t>Ғ</a:t>
            </a:r>
            <a:r>
              <a:rPr sz="1400" b="1" spc="-45" dirty="0">
                <a:latin typeface="Arial"/>
                <a:cs typeface="Arial"/>
              </a:rPr>
              <a:t>А</a:t>
            </a:r>
            <a:r>
              <a:rPr sz="1400" b="1" spc="15" dirty="0">
                <a:latin typeface="Arial"/>
                <a:cs typeface="Arial"/>
              </a:rPr>
              <a:t>М</a:t>
            </a:r>
            <a:r>
              <a:rPr sz="1400" b="1" spc="-5" dirty="0">
                <a:latin typeface="Arial"/>
                <a:cs typeface="Arial"/>
              </a:rPr>
              <a:t>ДЫ</a:t>
            </a:r>
            <a:r>
              <a:rPr sz="1400" b="1" spc="-15" dirty="0">
                <a:latin typeface="Arial"/>
                <a:cs typeface="Arial"/>
              </a:rPr>
              <a:t>Қ</a:t>
            </a:r>
            <a:r>
              <a:rPr sz="1400" b="1" dirty="0">
                <a:latin typeface="Arial"/>
                <a:cs typeface="Arial"/>
              </a:rPr>
              <a:t>.	</a:t>
            </a:r>
            <a:r>
              <a:rPr sz="1400" spc="10" dirty="0">
                <a:latin typeface="Arial"/>
                <a:cs typeface="Arial"/>
              </a:rPr>
              <a:t>Ж</a:t>
            </a:r>
            <a:r>
              <a:rPr sz="1400" spc="-15" dirty="0">
                <a:latin typeface="Arial"/>
                <a:cs typeface="Arial"/>
              </a:rPr>
              <a:t>а</a:t>
            </a:r>
            <a:r>
              <a:rPr sz="1400" spc="-5" dirty="0">
                <a:latin typeface="Arial"/>
                <a:cs typeface="Arial"/>
              </a:rPr>
              <a:t>л</a:t>
            </a:r>
            <a:r>
              <a:rPr sz="1400" spc="-10" dirty="0">
                <a:latin typeface="Arial"/>
                <a:cs typeface="Arial"/>
              </a:rPr>
              <a:t>п</a:t>
            </a:r>
            <a:r>
              <a:rPr sz="1400" dirty="0">
                <a:latin typeface="Arial"/>
                <a:cs typeface="Arial"/>
              </a:rPr>
              <a:t>ы	қоға</a:t>
            </a:r>
            <a:r>
              <a:rPr sz="1400" spc="-10" dirty="0">
                <a:latin typeface="Arial"/>
                <a:cs typeface="Arial"/>
              </a:rPr>
              <a:t>м</a:t>
            </a:r>
            <a:r>
              <a:rPr sz="1400" spc="-5" dirty="0">
                <a:latin typeface="Arial"/>
                <a:cs typeface="Arial"/>
              </a:rPr>
              <a:t>ды</a:t>
            </a:r>
            <a:r>
              <a:rPr sz="1400" dirty="0">
                <a:latin typeface="Arial"/>
                <a:cs typeface="Arial"/>
              </a:rPr>
              <a:t>қ	</a:t>
            </a:r>
            <a:r>
              <a:rPr sz="1400" spc="-5" dirty="0">
                <a:latin typeface="Arial"/>
                <a:cs typeface="Arial"/>
              </a:rPr>
              <a:t>мә</a:t>
            </a:r>
            <a:r>
              <a:rPr sz="1400" dirty="0">
                <a:latin typeface="Arial"/>
                <a:cs typeface="Arial"/>
              </a:rPr>
              <a:t>с</a:t>
            </a:r>
            <a:r>
              <a:rPr sz="1400" spc="-65" dirty="0">
                <a:latin typeface="Arial"/>
                <a:cs typeface="Arial"/>
              </a:rPr>
              <a:t>е</a:t>
            </a:r>
            <a:r>
              <a:rPr sz="1400" spc="-5" dirty="0">
                <a:latin typeface="Arial"/>
                <a:cs typeface="Arial"/>
              </a:rPr>
              <a:t>л</a:t>
            </a:r>
            <a:r>
              <a:rPr sz="1400" spc="-55" dirty="0">
                <a:latin typeface="Arial"/>
                <a:cs typeface="Arial"/>
              </a:rPr>
              <a:t>е</a:t>
            </a:r>
            <a:r>
              <a:rPr sz="1400" spc="-15" dirty="0">
                <a:latin typeface="Arial"/>
                <a:cs typeface="Arial"/>
              </a:rPr>
              <a:t>л</a:t>
            </a:r>
            <a:r>
              <a:rPr sz="1400" spc="-5" dirty="0">
                <a:latin typeface="Arial"/>
                <a:cs typeface="Arial"/>
              </a:rPr>
              <a:t>е</a:t>
            </a:r>
            <a:r>
              <a:rPr sz="1400" dirty="0">
                <a:latin typeface="Arial"/>
                <a:cs typeface="Arial"/>
              </a:rPr>
              <a:t>р	</a:t>
            </a:r>
            <a:r>
              <a:rPr sz="1400" spc="-5" dirty="0">
                <a:latin typeface="Arial"/>
                <a:cs typeface="Arial"/>
              </a:rPr>
              <a:t>м</a:t>
            </a:r>
            <a:r>
              <a:rPr sz="1400" spc="-15" dirty="0">
                <a:latin typeface="Arial"/>
                <a:cs typeface="Arial"/>
              </a:rPr>
              <a:t>е</a:t>
            </a:r>
            <a:r>
              <a:rPr sz="1400" dirty="0">
                <a:latin typeface="Arial"/>
                <a:cs typeface="Arial"/>
              </a:rPr>
              <a:t>н</a:t>
            </a:r>
            <a:endParaRPr sz="1400">
              <a:latin typeface="Arial"/>
              <a:cs typeface="Arial"/>
            </a:endParaRPr>
          </a:p>
        </p:txBody>
      </p:sp>
      <p:sp>
        <p:nvSpPr>
          <p:cNvPr id="28" name="object 28"/>
          <p:cNvSpPr txBox="1"/>
          <p:nvPr/>
        </p:nvSpPr>
        <p:spPr>
          <a:xfrm>
            <a:off x="6941819" y="2920111"/>
            <a:ext cx="4287520" cy="239395"/>
          </a:xfrm>
          <a:prstGeom prst="rect">
            <a:avLst/>
          </a:prstGeom>
        </p:spPr>
        <p:txBody>
          <a:bodyPr vert="horz" wrap="square" lIns="0" tIns="13335" rIns="0" bIns="0" rtlCol="0">
            <a:spAutoFit/>
          </a:bodyPr>
          <a:lstStyle/>
          <a:p>
            <a:pPr>
              <a:lnSpc>
                <a:spcPct val="100000"/>
              </a:lnSpc>
              <a:spcBef>
                <a:spcPts val="105"/>
              </a:spcBef>
              <a:tabLst>
                <a:tab pos="566420" algn="l"/>
                <a:tab pos="1259840" algn="l"/>
                <a:tab pos="1996439" algn="l"/>
                <a:tab pos="3212465" algn="l"/>
              </a:tabLst>
            </a:pPr>
            <a:r>
              <a:rPr sz="1400" spc="-5" dirty="0">
                <a:latin typeface="Arial"/>
                <a:cs typeface="Arial"/>
              </a:rPr>
              <a:t>онда	</a:t>
            </a:r>
            <a:r>
              <a:rPr sz="1400" spc="-10" dirty="0">
                <a:latin typeface="Arial"/>
                <a:cs typeface="Arial"/>
              </a:rPr>
              <a:t>болып	жатқан	</a:t>
            </a:r>
            <a:r>
              <a:rPr sz="1400" spc="-5" dirty="0">
                <a:latin typeface="Arial"/>
                <a:cs typeface="Arial"/>
              </a:rPr>
              <a:t>жағдайларға	</a:t>
            </a:r>
            <a:r>
              <a:rPr sz="1400" spc="-10" dirty="0">
                <a:latin typeface="Arial"/>
                <a:cs typeface="Arial"/>
              </a:rPr>
              <a:t>бағытталған.</a:t>
            </a:r>
            <a:endParaRPr sz="1400">
              <a:latin typeface="Arial"/>
              <a:cs typeface="Arial"/>
            </a:endParaRPr>
          </a:p>
        </p:txBody>
      </p:sp>
      <p:sp>
        <p:nvSpPr>
          <p:cNvPr id="29" name="object 29"/>
          <p:cNvSpPr txBox="1"/>
          <p:nvPr/>
        </p:nvSpPr>
        <p:spPr>
          <a:xfrm>
            <a:off x="6108191" y="2739974"/>
            <a:ext cx="4257040" cy="711835"/>
          </a:xfrm>
          <a:prstGeom prst="rect">
            <a:avLst/>
          </a:prstGeom>
        </p:spPr>
        <p:txBody>
          <a:bodyPr vert="horz" wrap="square" lIns="0" tIns="12700" rIns="0" bIns="0" rtlCol="0">
            <a:spAutoFit/>
          </a:bodyPr>
          <a:lstStyle/>
          <a:p>
            <a:pPr>
              <a:lnSpc>
                <a:spcPct val="100000"/>
              </a:lnSpc>
              <a:spcBef>
                <a:spcPts val="100"/>
              </a:spcBef>
              <a:tabLst>
                <a:tab pos="833119" algn="l"/>
              </a:tabLst>
            </a:pPr>
            <a:r>
              <a:rPr sz="4500" b="1" spc="5" dirty="0">
                <a:solidFill>
                  <a:srgbClr val="FFFFFF"/>
                </a:solidFill>
                <a:latin typeface="Franklin Gothic Medium Cond"/>
                <a:cs typeface="Franklin Gothic Medium Cond"/>
              </a:rPr>
              <a:t>02	</a:t>
            </a:r>
            <a:r>
              <a:rPr sz="1400" spc="-5" dirty="0">
                <a:latin typeface="Arial"/>
                <a:cs typeface="Arial"/>
              </a:rPr>
              <a:t>Мысалы,</a:t>
            </a:r>
            <a:r>
              <a:rPr sz="1400" spc="-25" dirty="0">
                <a:latin typeface="Arial"/>
                <a:cs typeface="Arial"/>
              </a:rPr>
              <a:t> </a:t>
            </a:r>
            <a:r>
              <a:rPr sz="1400" spc="-5" dirty="0">
                <a:latin typeface="Arial"/>
                <a:cs typeface="Arial"/>
              </a:rPr>
              <a:t>ресми</a:t>
            </a:r>
            <a:r>
              <a:rPr sz="1400" spc="-30" dirty="0">
                <a:latin typeface="Arial"/>
                <a:cs typeface="Arial"/>
              </a:rPr>
              <a:t> </a:t>
            </a:r>
            <a:r>
              <a:rPr sz="1400" spc="-5" dirty="0">
                <a:latin typeface="Arial"/>
                <a:cs typeface="Arial"/>
              </a:rPr>
              <a:t>құжаттар,</a:t>
            </a:r>
            <a:r>
              <a:rPr sz="1400" spc="-50" dirty="0">
                <a:latin typeface="Arial"/>
                <a:cs typeface="Arial"/>
              </a:rPr>
              <a:t> </a:t>
            </a:r>
            <a:r>
              <a:rPr sz="1400" spc="-25" dirty="0">
                <a:latin typeface="Arial"/>
                <a:cs typeface="Arial"/>
              </a:rPr>
              <a:t>хабарландыру.</a:t>
            </a:r>
            <a:endParaRPr sz="1400" dirty="0">
              <a:latin typeface="Arial"/>
              <a:cs typeface="Arial"/>
            </a:endParaRPr>
          </a:p>
        </p:txBody>
      </p:sp>
      <p:sp>
        <p:nvSpPr>
          <p:cNvPr id="30" name="object 30"/>
          <p:cNvSpPr txBox="1"/>
          <p:nvPr/>
        </p:nvSpPr>
        <p:spPr>
          <a:xfrm>
            <a:off x="6982968" y="3793616"/>
            <a:ext cx="4246245" cy="269240"/>
          </a:xfrm>
          <a:prstGeom prst="rect">
            <a:avLst/>
          </a:prstGeom>
        </p:spPr>
        <p:txBody>
          <a:bodyPr vert="horz" wrap="square" lIns="0" tIns="12065" rIns="0" bIns="0" rtlCol="0">
            <a:spAutoFit/>
          </a:bodyPr>
          <a:lstStyle/>
          <a:p>
            <a:pPr>
              <a:lnSpc>
                <a:spcPct val="100000"/>
              </a:lnSpc>
              <a:spcBef>
                <a:spcPts val="95"/>
              </a:spcBef>
              <a:tabLst>
                <a:tab pos="878840" algn="l"/>
              </a:tabLst>
            </a:pPr>
            <a:r>
              <a:rPr sz="1600" b="1" spc="-5" dirty="0">
                <a:latin typeface="Arial Narrow"/>
                <a:cs typeface="Arial Narrow"/>
              </a:rPr>
              <a:t>О</a:t>
            </a:r>
            <a:r>
              <a:rPr sz="1600" b="1" spc="-5" dirty="0">
                <a:latin typeface="Arial"/>
                <a:cs typeface="Arial"/>
              </a:rPr>
              <a:t>Қ</a:t>
            </a:r>
            <a:r>
              <a:rPr sz="1600" b="1" spc="-5" dirty="0">
                <a:latin typeface="Arial Narrow"/>
                <a:cs typeface="Arial Narrow"/>
              </a:rPr>
              <a:t>ЫТУ</a:t>
            </a:r>
            <a:r>
              <a:rPr sz="1600" spc="-5" dirty="0">
                <a:latin typeface="Arial Narrow"/>
                <a:cs typeface="Arial Narrow"/>
              </a:rPr>
              <a:t>.	Білім</a:t>
            </a:r>
            <a:r>
              <a:rPr sz="1600" spc="445" dirty="0">
                <a:latin typeface="Arial Narrow"/>
                <a:cs typeface="Arial Narrow"/>
              </a:rPr>
              <a:t> </a:t>
            </a:r>
            <a:r>
              <a:rPr sz="1600" spc="-5" dirty="0">
                <a:latin typeface="Arial Narrow"/>
                <a:cs typeface="Arial Narrow"/>
              </a:rPr>
              <a:t>беру</a:t>
            </a:r>
            <a:r>
              <a:rPr sz="1600" spc="445" dirty="0">
                <a:latin typeface="Arial Narrow"/>
                <a:cs typeface="Arial Narrow"/>
              </a:rPr>
              <a:t> </a:t>
            </a:r>
            <a:r>
              <a:rPr sz="1600" spc="-5" dirty="0">
                <a:latin typeface="Arial"/>
                <a:cs typeface="Arial"/>
              </a:rPr>
              <a:t>ү</a:t>
            </a:r>
            <a:r>
              <a:rPr sz="1600" spc="-5" dirty="0">
                <a:latin typeface="Arial Narrow"/>
                <a:cs typeface="Arial Narrow"/>
              </a:rPr>
              <a:t>дерісіні</a:t>
            </a:r>
            <a:r>
              <a:rPr sz="1600" spc="-5" dirty="0">
                <a:latin typeface="Arial"/>
                <a:cs typeface="Arial"/>
              </a:rPr>
              <a:t>ң</a:t>
            </a:r>
            <a:r>
              <a:rPr sz="1600" spc="360" dirty="0">
                <a:latin typeface="Arial"/>
                <a:cs typeface="Arial"/>
              </a:rPr>
              <a:t> </a:t>
            </a:r>
            <a:r>
              <a:rPr sz="1600" spc="-5" dirty="0">
                <a:latin typeface="Arial"/>
                <a:cs typeface="Arial"/>
              </a:rPr>
              <a:t>ү</a:t>
            </a:r>
            <a:r>
              <a:rPr sz="1600" spc="-5" dirty="0">
                <a:latin typeface="Arial Narrow"/>
                <a:cs typeface="Arial Narrow"/>
              </a:rPr>
              <a:t>лгісі</a:t>
            </a:r>
            <a:r>
              <a:rPr sz="1600" spc="440" dirty="0">
                <a:latin typeface="Arial Narrow"/>
                <a:cs typeface="Arial Narrow"/>
              </a:rPr>
              <a:t> </a:t>
            </a:r>
            <a:r>
              <a:rPr sz="1600" spc="-5" dirty="0">
                <a:latin typeface="Arial"/>
                <a:cs typeface="Arial"/>
              </a:rPr>
              <a:t>ұ</a:t>
            </a:r>
            <a:r>
              <a:rPr sz="1600" spc="-5" dirty="0">
                <a:latin typeface="Arial Narrow"/>
                <a:cs typeface="Arial Narrow"/>
              </a:rPr>
              <a:t>сынылады.</a:t>
            </a:r>
            <a:endParaRPr sz="1600">
              <a:latin typeface="Arial Narrow"/>
              <a:cs typeface="Arial Narrow"/>
            </a:endParaRPr>
          </a:p>
        </p:txBody>
      </p:sp>
      <p:sp>
        <p:nvSpPr>
          <p:cNvPr id="31" name="object 31"/>
          <p:cNvSpPr txBox="1"/>
          <p:nvPr/>
        </p:nvSpPr>
        <p:spPr>
          <a:xfrm>
            <a:off x="6941819" y="4037457"/>
            <a:ext cx="4289425" cy="513080"/>
          </a:xfrm>
          <a:prstGeom prst="rect">
            <a:avLst/>
          </a:prstGeom>
        </p:spPr>
        <p:txBody>
          <a:bodyPr vert="horz" wrap="square" lIns="0" tIns="12065" rIns="0" bIns="0" rtlCol="0">
            <a:spAutoFit/>
          </a:bodyPr>
          <a:lstStyle/>
          <a:p>
            <a:pPr>
              <a:lnSpc>
                <a:spcPct val="100000"/>
              </a:lnSpc>
              <a:spcBef>
                <a:spcPts val="95"/>
              </a:spcBef>
            </a:pPr>
            <a:r>
              <a:rPr sz="1600" spc="-5" dirty="0">
                <a:latin typeface="Arial Narrow"/>
                <a:cs typeface="Arial Narrow"/>
              </a:rPr>
              <a:t>Мысалы:</a:t>
            </a:r>
            <a:r>
              <a:rPr sz="1600" spc="305" dirty="0">
                <a:latin typeface="Arial Narrow"/>
                <a:cs typeface="Arial Narrow"/>
              </a:rPr>
              <a:t> </a:t>
            </a:r>
            <a:r>
              <a:rPr sz="1600" spc="-5" dirty="0">
                <a:latin typeface="Arial Narrow"/>
                <a:cs typeface="Arial Narrow"/>
              </a:rPr>
              <a:t>о</a:t>
            </a:r>
            <a:r>
              <a:rPr sz="1600" spc="-5" dirty="0">
                <a:latin typeface="Arial"/>
                <a:cs typeface="Arial"/>
              </a:rPr>
              <a:t>қ</a:t>
            </a:r>
            <a:r>
              <a:rPr sz="1600" spc="-5" dirty="0">
                <a:latin typeface="Arial Narrow"/>
                <a:cs typeface="Arial Narrow"/>
              </a:rPr>
              <a:t>улы</a:t>
            </a:r>
            <a:r>
              <a:rPr sz="1600" spc="-5" dirty="0">
                <a:latin typeface="Arial"/>
                <a:cs typeface="Arial"/>
              </a:rPr>
              <a:t>қ</a:t>
            </a:r>
            <a:r>
              <a:rPr sz="1600" spc="-5" dirty="0">
                <a:latin typeface="Arial Narrow"/>
                <a:cs typeface="Arial Narrow"/>
              </a:rPr>
              <a:t>тар,</a:t>
            </a:r>
            <a:r>
              <a:rPr sz="1600" spc="310" dirty="0">
                <a:latin typeface="Arial Narrow"/>
                <a:cs typeface="Arial Narrow"/>
              </a:rPr>
              <a:t> </a:t>
            </a:r>
            <a:r>
              <a:rPr sz="1600" spc="-5" dirty="0">
                <a:latin typeface="Arial Narrow"/>
                <a:cs typeface="Arial Narrow"/>
              </a:rPr>
              <a:t>интерактивті</a:t>
            </a:r>
            <a:r>
              <a:rPr sz="1600" spc="320" dirty="0">
                <a:latin typeface="Arial Narrow"/>
                <a:cs typeface="Arial Narrow"/>
              </a:rPr>
              <a:t> </a:t>
            </a:r>
            <a:r>
              <a:rPr sz="1600" spc="-5" dirty="0">
                <a:latin typeface="Arial Narrow"/>
                <a:cs typeface="Arial Narrow"/>
              </a:rPr>
              <a:t>о</a:t>
            </a:r>
            <a:r>
              <a:rPr sz="1600" spc="-5" dirty="0">
                <a:latin typeface="Arial"/>
                <a:cs typeface="Arial"/>
              </a:rPr>
              <a:t>қ</a:t>
            </a:r>
            <a:r>
              <a:rPr sz="1600" spc="-5" dirty="0">
                <a:latin typeface="Arial Narrow"/>
                <a:cs typeface="Arial Narrow"/>
              </a:rPr>
              <a:t>ыту</a:t>
            </a:r>
            <a:r>
              <a:rPr sz="1600" spc="-5" dirty="0">
                <a:latin typeface="Arial"/>
                <a:cs typeface="Arial"/>
              </a:rPr>
              <a:t>ғ</a:t>
            </a:r>
            <a:r>
              <a:rPr sz="1600" spc="-5" dirty="0">
                <a:latin typeface="Arial Narrow"/>
                <a:cs typeface="Arial Narrow"/>
              </a:rPr>
              <a:t>а</a:t>
            </a:r>
            <a:r>
              <a:rPr sz="1600" spc="315" dirty="0">
                <a:latin typeface="Arial Narrow"/>
                <a:cs typeface="Arial Narrow"/>
              </a:rPr>
              <a:t> </a:t>
            </a:r>
            <a:r>
              <a:rPr sz="1600" spc="-5" dirty="0">
                <a:latin typeface="Arial Narrow"/>
                <a:cs typeface="Arial Narrow"/>
              </a:rPr>
              <a:t>арнал</a:t>
            </a:r>
            <a:r>
              <a:rPr sz="1600" spc="-5" dirty="0">
                <a:latin typeface="Arial"/>
                <a:cs typeface="Arial"/>
              </a:rPr>
              <a:t>ғ</a:t>
            </a:r>
            <a:r>
              <a:rPr sz="1600" spc="-5" dirty="0">
                <a:latin typeface="Arial Narrow"/>
                <a:cs typeface="Arial Narrow"/>
              </a:rPr>
              <a:t>ан</a:t>
            </a:r>
            <a:endParaRPr sz="1600" dirty="0">
              <a:latin typeface="Arial Narrow"/>
              <a:cs typeface="Arial Narrow"/>
            </a:endParaRPr>
          </a:p>
          <a:p>
            <a:pPr>
              <a:lnSpc>
                <a:spcPct val="100000"/>
              </a:lnSpc>
            </a:pPr>
            <a:r>
              <a:rPr sz="1600" spc="-5" dirty="0">
                <a:latin typeface="Arial"/>
                <a:cs typeface="Arial"/>
              </a:rPr>
              <a:t>қ</a:t>
            </a:r>
            <a:r>
              <a:rPr sz="1600" spc="-5" dirty="0">
                <a:latin typeface="Arial Narrow"/>
                <a:cs typeface="Arial Narrow"/>
              </a:rPr>
              <a:t>осымшалар.</a:t>
            </a:r>
            <a:endParaRPr sz="1600" dirty="0">
              <a:latin typeface="Arial Narrow"/>
              <a:cs typeface="Arial Narrow"/>
            </a:endParaRPr>
          </a:p>
        </p:txBody>
      </p:sp>
      <p:sp>
        <p:nvSpPr>
          <p:cNvPr id="32" name="object 32"/>
          <p:cNvSpPr txBox="1"/>
          <p:nvPr/>
        </p:nvSpPr>
        <p:spPr>
          <a:xfrm>
            <a:off x="6941819" y="4807711"/>
            <a:ext cx="4286885" cy="513080"/>
          </a:xfrm>
          <a:prstGeom prst="rect">
            <a:avLst/>
          </a:prstGeom>
        </p:spPr>
        <p:txBody>
          <a:bodyPr vert="horz" wrap="square" lIns="0" tIns="12065" rIns="0" bIns="0" rtlCol="0">
            <a:spAutoFit/>
          </a:bodyPr>
          <a:lstStyle/>
          <a:p>
            <a:pPr marR="5080">
              <a:lnSpc>
                <a:spcPct val="100000"/>
              </a:lnSpc>
              <a:spcBef>
                <a:spcPts val="95"/>
              </a:spcBef>
              <a:tabLst>
                <a:tab pos="900430" algn="l"/>
                <a:tab pos="927735" algn="l"/>
                <a:tab pos="1818005" algn="l"/>
                <a:tab pos="2567940" algn="l"/>
                <a:tab pos="3215640" algn="l"/>
                <a:tab pos="3701415" algn="l"/>
              </a:tabLst>
            </a:pPr>
            <a:r>
              <a:rPr sz="1600" b="1" spc="-5" dirty="0">
                <a:latin typeface="Arial Narrow"/>
                <a:cs typeface="Arial Narrow"/>
              </a:rPr>
              <a:t>К</a:t>
            </a:r>
            <a:r>
              <a:rPr sz="1600" b="1" spc="-5" dirty="0">
                <a:latin typeface="Arial"/>
                <a:cs typeface="Arial"/>
              </a:rPr>
              <a:t>Ә</a:t>
            </a:r>
            <a:r>
              <a:rPr sz="1600" b="1" spc="-5" dirty="0">
                <a:latin typeface="Arial Narrow"/>
                <a:cs typeface="Arial Narrow"/>
              </a:rPr>
              <a:t>СІБИ</a:t>
            </a:r>
            <a:r>
              <a:rPr sz="1600" spc="-5" dirty="0">
                <a:latin typeface="Arial Narrow"/>
                <a:cs typeface="Arial Narrow"/>
              </a:rPr>
              <a:t>.		Ш</a:t>
            </a:r>
            <a:r>
              <a:rPr sz="1600" spc="-5" dirty="0">
                <a:latin typeface="Arial"/>
                <a:cs typeface="Arial"/>
              </a:rPr>
              <a:t>ұғ</a:t>
            </a:r>
            <a:r>
              <a:rPr sz="1600" spc="-5" dirty="0">
                <a:latin typeface="Arial Narrow"/>
                <a:cs typeface="Arial Narrow"/>
              </a:rPr>
              <a:t>ыл</a:t>
            </a:r>
            <a:r>
              <a:rPr sz="1600" spc="180" dirty="0">
                <a:latin typeface="Arial Narrow"/>
                <a:cs typeface="Arial Narrow"/>
              </a:rPr>
              <a:t> </a:t>
            </a:r>
            <a:r>
              <a:rPr sz="1600" spc="-5" dirty="0">
                <a:latin typeface="Arial"/>
                <a:cs typeface="Arial"/>
              </a:rPr>
              <a:t>ә</a:t>
            </a:r>
            <a:r>
              <a:rPr sz="1600" spc="-5" dirty="0">
                <a:latin typeface="Arial Narrow"/>
                <a:cs typeface="Arial Narrow"/>
              </a:rPr>
              <a:t>рекетке</a:t>
            </a:r>
            <a:r>
              <a:rPr sz="1600" spc="170" dirty="0">
                <a:latin typeface="Arial Narrow"/>
                <a:cs typeface="Arial Narrow"/>
              </a:rPr>
              <a:t> </a:t>
            </a:r>
            <a:r>
              <a:rPr sz="1600" spc="-10" dirty="0">
                <a:latin typeface="Arial Narrow"/>
                <a:cs typeface="Arial Narrow"/>
              </a:rPr>
              <a:t>ша</a:t>
            </a:r>
            <a:r>
              <a:rPr sz="1600" spc="-10" dirty="0">
                <a:latin typeface="Arial"/>
                <a:cs typeface="Arial"/>
              </a:rPr>
              <a:t>қ</a:t>
            </a:r>
            <a:r>
              <a:rPr sz="1600" spc="-10" dirty="0">
                <a:latin typeface="Arial Narrow"/>
                <a:cs typeface="Arial Narrow"/>
              </a:rPr>
              <a:t>ыратын</a:t>
            </a:r>
            <a:r>
              <a:rPr sz="1600" spc="165" dirty="0">
                <a:latin typeface="Arial Narrow"/>
                <a:cs typeface="Arial Narrow"/>
              </a:rPr>
              <a:t> </a:t>
            </a:r>
            <a:r>
              <a:rPr sz="1600" spc="-10" dirty="0">
                <a:latin typeface="Arial Narrow"/>
                <a:cs typeface="Arial Narrow"/>
              </a:rPr>
              <a:t>жа</a:t>
            </a:r>
            <a:r>
              <a:rPr sz="1600" spc="-10" dirty="0">
                <a:latin typeface="Arial"/>
                <a:cs typeface="Arial"/>
              </a:rPr>
              <a:t>ғ</a:t>
            </a:r>
            <a:r>
              <a:rPr sz="1600" spc="-10" dirty="0">
                <a:latin typeface="Arial Narrow"/>
                <a:cs typeface="Arial Narrow"/>
              </a:rPr>
              <a:t>дайлар </a:t>
            </a:r>
            <a:r>
              <a:rPr sz="1600" spc="-350" dirty="0">
                <a:latin typeface="Arial Narrow"/>
                <a:cs typeface="Arial Narrow"/>
              </a:rPr>
              <a:t> </a:t>
            </a:r>
            <a:r>
              <a:rPr sz="1600" spc="-15" dirty="0">
                <a:latin typeface="Arial Narrow"/>
                <a:cs typeface="Arial Narrow"/>
              </a:rPr>
              <a:t>б</a:t>
            </a:r>
            <a:r>
              <a:rPr sz="1600" spc="-10" dirty="0">
                <a:latin typeface="Arial Narrow"/>
                <a:cs typeface="Arial Narrow"/>
              </a:rPr>
              <a:t>е</a:t>
            </a:r>
            <a:r>
              <a:rPr sz="1600" dirty="0">
                <a:latin typeface="Arial Narrow"/>
                <a:cs typeface="Arial Narrow"/>
              </a:rPr>
              <a:t>р</a:t>
            </a:r>
            <a:r>
              <a:rPr sz="1600" spc="-10" dirty="0">
                <a:latin typeface="Arial Narrow"/>
                <a:cs typeface="Arial Narrow"/>
              </a:rPr>
              <a:t>і</a:t>
            </a:r>
            <a:r>
              <a:rPr sz="1600" spc="-15" dirty="0">
                <a:latin typeface="Arial Narrow"/>
                <a:cs typeface="Arial Narrow"/>
              </a:rPr>
              <a:t>л</a:t>
            </a:r>
            <a:r>
              <a:rPr sz="1600" spc="-10" dirty="0">
                <a:latin typeface="Arial Narrow"/>
                <a:cs typeface="Arial Narrow"/>
              </a:rPr>
              <a:t>е</a:t>
            </a:r>
            <a:r>
              <a:rPr sz="1600" dirty="0">
                <a:latin typeface="Arial Narrow"/>
                <a:cs typeface="Arial Narrow"/>
              </a:rPr>
              <a:t>д</a:t>
            </a:r>
            <a:r>
              <a:rPr sz="1600" spc="-5" dirty="0">
                <a:latin typeface="Arial Narrow"/>
                <a:cs typeface="Arial Narrow"/>
              </a:rPr>
              <a:t>і.</a:t>
            </a:r>
            <a:r>
              <a:rPr sz="1600" dirty="0">
                <a:latin typeface="Arial Narrow"/>
                <a:cs typeface="Arial Narrow"/>
              </a:rPr>
              <a:t>	</a:t>
            </a:r>
            <a:r>
              <a:rPr sz="1600" spc="-10" dirty="0">
                <a:latin typeface="Arial Narrow"/>
                <a:cs typeface="Arial Narrow"/>
              </a:rPr>
              <a:t>Мы</a:t>
            </a:r>
            <a:r>
              <a:rPr sz="1600" spc="-15" dirty="0">
                <a:latin typeface="Arial Narrow"/>
                <a:cs typeface="Arial Narrow"/>
              </a:rPr>
              <a:t>с</a:t>
            </a:r>
            <a:r>
              <a:rPr sz="1600" spc="-10" dirty="0">
                <a:latin typeface="Arial Narrow"/>
                <a:cs typeface="Arial Narrow"/>
              </a:rPr>
              <a:t>а</a:t>
            </a:r>
            <a:r>
              <a:rPr sz="1600" dirty="0">
                <a:latin typeface="Arial Narrow"/>
                <a:cs typeface="Arial Narrow"/>
              </a:rPr>
              <a:t>л</a:t>
            </a:r>
            <a:r>
              <a:rPr sz="1600" spc="-15" dirty="0">
                <a:latin typeface="Arial Narrow"/>
                <a:cs typeface="Arial Narrow"/>
              </a:rPr>
              <a:t>ы</a:t>
            </a:r>
            <a:r>
              <a:rPr sz="1600" spc="-5" dirty="0">
                <a:latin typeface="Arial Narrow"/>
                <a:cs typeface="Arial Narrow"/>
              </a:rPr>
              <a:t>,</a:t>
            </a:r>
            <a:r>
              <a:rPr sz="1600" dirty="0">
                <a:latin typeface="Arial Narrow"/>
                <a:cs typeface="Arial Narrow"/>
              </a:rPr>
              <a:t>	</a:t>
            </a:r>
            <a:r>
              <a:rPr sz="1600" spc="-5" dirty="0">
                <a:latin typeface="Arial Narrow"/>
                <a:cs typeface="Arial Narrow"/>
              </a:rPr>
              <a:t>ж</a:t>
            </a:r>
            <a:r>
              <a:rPr sz="1600" dirty="0">
                <a:latin typeface="Arial"/>
                <a:cs typeface="Arial"/>
              </a:rPr>
              <a:t>ұ</a:t>
            </a:r>
            <a:r>
              <a:rPr sz="1600" spc="-5" dirty="0">
                <a:latin typeface="Arial Narrow"/>
                <a:cs typeface="Arial Narrow"/>
              </a:rPr>
              <a:t>мыс</a:t>
            </a:r>
            <a:r>
              <a:rPr sz="1600" dirty="0">
                <a:latin typeface="Arial Narrow"/>
                <a:cs typeface="Arial Narrow"/>
              </a:rPr>
              <a:t>	</a:t>
            </a:r>
            <a:r>
              <a:rPr sz="1600" spc="-10" dirty="0">
                <a:latin typeface="Arial Narrow"/>
                <a:cs typeface="Arial Narrow"/>
              </a:rPr>
              <a:t>ізд</a:t>
            </a:r>
            <a:r>
              <a:rPr sz="1600" dirty="0">
                <a:latin typeface="Arial Narrow"/>
                <a:cs typeface="Arial Narrow"/>
              </a:rPr>
              <a:t>еу</a:t>
            </a:r>
            <a:r>
              <a:rPr sz="1600" spc="-5" dirty="0">
                <a:latin typeface="Arial Narrow"/>
                <a:cs typeface="Arial Narrow"/>
              </a:rPr>
              <a:t>,</a:t>
            </a:r>
            <a:r>
              <a:rPr sz="1600" dirty="0">
                <a:latin typeface="Arial Narrow"/>
                <a:cs typeface="Arial Narrow"/>
              </a:rPr>
              <a:t>	</a:t>
            </a:r>
            <a:r>
              <a:rPr sz="1600" spc="-15" dirty="0">
                <a:latin typeface="Arial Narrow"/>
                <a:cs typeface="Arial Narrow"/>
              </a:rPr>
              <a:t>б</a:t>
            </a:r>
            <a:r>
              <a:rPr sz="1600" spc="-10" dirty="0">
                <a:latin typeface="Arial Narrow"/>
                <a:cs typeface="Arial Narrow"/>
              </a:rPr>
              <a:t>о</a:t>
            </a:r>
            <a:r>
              <a:rPr sz="1600" spc="-5" dirty="0">
                <a:latin typeface="Arial Narrow"/>
                <a:cs typeface="Arial Narrow"/>
              </a:rPr>
              <a:t>с</a:t>
            </a:r>
            <a:r>
              <a:rPr sz="1600" dirty="0">
                <a:latin typeface="Arial Narrow"/>
                <a:cs typeface="Arial Narrow"/>
              </a:rPr>
              <a:t>	</a:t>
            </a:r>
            <a:r>
              <a:rPr sz="1600" spc="-10" dirty="0">
                <a:latin typeface="Arial"/>
                <a:cs typeface="Arial"/>
              </a:rPr>
              <a:t>қ</a:t>
            </a:r>
            <a:r>
              <a:rPr sz="1600" spc="-5" dirty="0">
                <a:latin typeface="Arial Narrow"/>
                <a:cs typeface="Arial Narrow"/>
              </a:rPr>
              <a:t>ызмет</a:t>
            </a:r>
            <a:endParaRPr sz="1600" dirty="0">
              <a:latin typeface="Arial Narrow"/>
              <a:cs typeface="Arial Narrow"/>
            </a:endParaRPr>
          </a:p>
        </p:txBody>
      </p:sp>
      <p:sp>
        <p:nvSpPr>
          <p:cNvPr id="33" name="object 33"/>
          <p:cNvSpPr txBox="1"/>
          <p:nvPr/>
        </p:nvSpPr>
        <p:spPr>
          <a:xfrm>
            <a:off x="6941819" y="5295646"/>
            <a:ext cx="2941320" cy="269240"/>
          </a:xfrm>
          <a:prstGeom prst="rect">
            <a:avLst/>
          </a:prstGeom>
        </p:spPr>
        <p:txBody>
          <a:bodyPr vert="horz" wrap="square" lIns="0" tIns="12065" rIns="0" bIns="0" rtlCol="0">
            <a:spAutoFit/>
          </a:bodyPr>
          <a:lstStyle/>
          <a:p>
            <a:pPr>
              <a:lnSpc>
                <a:spcPct val="100000"/>
              </a:lnSpc>
              <a:spcBef>
                <a:spcPts val="95"/>
              </a:spcBef>
            </a:pPr>
            <a:r>
              <a:rPr sz="1600" spc="-5" dirty="0">
                <a:latin typeface="Arial Narrow"/>
                <a:cs typeface="Arial Narrow"/>
              </a:rPr>
              <a:t>орындары</a:t>
            </a:r>
            <a:r>
              <a:rPr sz="1600" spc="-35" dirty="0">
                <a:latin typeface="Arial Narrow"/>
                <a:cs typeface="Arial Narrow"/>
              </a:rPr>
              <a:t> </a:t>
            </a:r>
            <a:r>
              <a:rPr sz="1600" spc="-5" dirty="0">
                <a:latin typeface="Arial Narrow"/>
                <a:cs typeface="Arial Narrow"/>
              </a:rPr>
              <a:t>туралы</a:t>
            </a:r>
            <a:r>
              <a:rPr sz="1600" spc="-25" dirty="0">
                <a:latin typeface="Arial Narrow"/>
                <a:cs typeface="Arial Narrow"/>
              </a:rPr>
              <a:t> </a:t>
            </a:r>
            <a:r>
              <a:rPr sz="1600" spc="-5" dirty="0">
                <a:latin typeface="Arial Narrow"/>
                <a:cs typeface="Arial Narrow"/>
              </a:rPr>
              <a:t>хабарландырулар.</a:t>
            </a:r>
            <a:endParaRPr sz="1600">
              <a:latin typeface="Arial Narrow"/>
              <a:cs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32871" y="152400"/>
            <a:ext cx="1630045" cy="382156"/>
          </a:xfrm>
          <a:prstGeom prst="rect">
            <a:avLst/>
          </a:prstGeom>
        </p:spPr>
        <p:txBody>
          <a:bodyPr vert="horz" wrap="square" lIns="0" tIns="12700" rIns="0" bIns="0" rtlCol="0">
            <a:spAutoFit/>
          </a:bodyPr>
          <a:lstStyle/>
          <a:p>
            <a:pPr marL="12700">
              <a:lnSpc>
                <a:spcPct val="100000"/>
              </a:lnSpc>
              <a:spcBef>
                <a:spcPts val="100"/>
              </a:spcBef>
            </a:pPr>
            <a:r>
              <a:rPr lang="ru-RU" sz="2400" b="1" dirty="0">
                <a:latin typeface="Arial" panose="020B0604020202020204" pitchFamily="34" charset="0"/>
                <a:cs typeface="Arial" panose="020B0604020202020204" pitchFamily="34" charset="0"/>
              </a:rPr>
              <a:t>М</a:t>
            </a:r>
            <a:r>
              <a:rPr lang="ru-RU" sz="2400" b="1" spc="-5" dirty="0">
                <a:latin typeface="Arial" panose="020B0604020202020204" pitchFamily="34" charset="0"/>
                <a:cs typeface="Arial" panose="020B0604020202020204" pitchFamily="34" charset="0"/>
              </a:rPr>
              <a:t>Ә</a:t>
            </a:r>
            <a:r>
              <a:rPr lang="ru-RU" sz="2400" b="1" dirty="0">
                <a:latin typeface="Arial" panose="020B0604020202020204" pitchFamily="34" charset="0"/>
                <a:cs typeface="Arial" panose="020B0604020202020204" pitchFamily="34" charset="0"/>
              </a:rPr>
              <a:t>ТІН</a:t>
            </a:r>
          </a:p>
        </p:txBody>
      </p:sp>
      <p:pic>
        <p:nvPicPr>
          <p:cNvPr id="3" name="object 3"/>
          <p:cNvPicPr/>
          <p:nvPr/>
        </p:nvPicPr>
        <p:blipFill>
          <a:blip r:embed="rId3" cstate="print"/>
          <a:stretch>
            <a:fillRect/>
          </a:stretch>
        </p:blipFill>
        <p:spPr>
          <a:xfrm>
            <a:off x="6112061" y="840955"/>
            <a:ext cx="4236533" cy="4972238"/>
          </a:xfrm>
          <a:prstGeom prst="rect">
            <a:avLst/>
          </a:prstGeom>
        </p:spPr>
      </p:pic>
      <p:sp>
        <p:nvSpPr>
          <p:cNvPr id="4" name="object 4"/>
          <p:cNvSpPr txBox="1"/>
          <p:nvPr/>
        </p:nvSpPr>
        <p:spPr>
          <a:xfrm>
            <a:off x="1958085" y="1898142"/>
            <a:ext cx="275971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282E39"/>
                </a:solidFill>
                <a:latin typeface="Arial Narrow"/>
                <a:cs typeface="Arial Narrow"/>
              </a:rPr>
              <a:t>Ресурс</a:t>
            </a:r>
            <a:r>
              <a:rPr sz="1600" b="1" spc="-40" dirty="0">
                <a:solidFill>
                  <a:srgbClr val="282E39"/>
                </a:solidFill>
                <a:latin typeface="Arial Narrow"/>
                <a:cs typeface="Arial Narrow"/>
              </a:rPr>
              <a:t> </a:t>
            </a:r>
            <a:r>
              <a:rPr sz="1600" b="1" spc="-5" dirty="0">
                <a:solidFill>
                  <a:srgbClr val="282E39"/>
                </a:solidFill>
                <a:latin typeface="Arial Narrow"/>
                <a:cs typeface="Arial Narrow"/>
              </a:rPr>
              <a:t>к</a:t>
            </a:r>
            <a:r>
              <a:rPr sz="1600" b="1" spc="-5" dirty="0">
                <a:solidFill>
                  <a:srgbClr val="282E39"/>
                </a:solidFill>
                <a:latin typeface="Arial"/>
                <a:cs typeface="Arial"/>
              </a:rPr>
              <a:t>ө</a:t>
            </a:r>
            <a:r>
              <a:rPr sz="1600" b="1" spc="-5" dirty="0">
                <a:solidFill>
                  <a:srgbClr val="282E39"/>
                </a:solidFill>
                <a:latin typeface="Arial Narrow"/>
                <a:cs typeface="Arial Narrow"/>
              </a:rPr>
              <a:t>зі:</a:t>
            </a:r>
            <a:r>
              <a:rPr sz="1600" b="1" spc="10" dirty="0">
                <a:solidFill>
                  <a:srgbClr val="282E39"/>
                </a:solidFill>
                <a:latin typeface="Arial Narrow"/>
                <a:cs typeface="Arial Narrow"/>
              </a:rPr>
              <a:t> </a:t>
            </a:r>
            <a:r>
              <a:rPr sz="1600" spc="-10" dirty="0">
                <a:solidFill>
                  <a:srgbClr val="282E39"/>
                </a:solidFill>
                <a:latin typeface="Arial Narrow"/>
                <a:cs typeface="Arial Narrow"/>
              </a:rPr>
              <a:t>бір </a:t>
            </a:r>
            <a:r>
              <a:rPr sz="1600" spc="-5" dirty="0">
                <a:solidFill>
                  <a:srgbClr val="282E39"/>
                </a:solidFill>
                <a:latin typeface="Arial Narrow"/>
                <a:cs typeface="Arial Narrow"/>
              </a:rPr>
              <a:t>не</a:t>
            </a:r>
            <a:r>
              <a:rPr sz="1600" spc="-10" dirty="0">
                <a:solidFill>
                  <a:srgbClr val="282E39"/>
                </a:solidFill>
                <a:latin typeface="Arial Narrow"/>
                <a:cs typeface="Arial Narrow"/>
              </a:rPr>
              <a:t> бірнеше </a:t>
            </a:r>
            <a:r>
              <a:rPr sz="1600" spc="-5" dirty="0">
                <a:solidFill>
                  <a:srgbClr val="282E39"/>
                </a:solidFill>
                <a:latin typeface="Arial Narrow"/>
                <a:cs typeface="Arial Narrow"/>
              </a:rPr>
              <a:t>автор.</a:t>
            </a:r>
            <a:endParaRPr sz="1600" dirty="0">
              <a:latin typeface="Arial Narrow"/>
              <a:cs typeface="Arial Narrow"/>
            </a:endParaRPr>
          </a:p>
        </p:txBody>
      </p:sp>
      <p:sp>
        <p:nvSpPr>
          <p:cNvPr id="5" name="object 5"/>
          <p:cNvSpPr/>
          <p:nvPr/>
        </p:nvSpPr>
        <p:spPr>
          <a:xfrm>
            <a:off x="1015949" y="1916810"/>
            <a:ext cx="506730" cy="506730"/>
          </a:xfrm>
          <a:custGeom>
            <a:avLst/>
            <a:gdLst/>
            <a:ahLst/>
            <a:cxnLst/>
            <a:rect l="l" t="t" r="r" b="b"/>
            <a:pathLst>
              <a:path w="506730" h="506730">
                <a:moveTo>
                  <a:pt x="253174" y="0"/>
                </a:moveTo>
                <a:lnTo>
                  <a:pt x="207665" y="4081"/>
                </a:lnTo>
                <a:lnTo>
                  <a:pt x="164832" y="15846"/>
                </a:lnTo>
                <a:lnTo>
                  <a:pt x="125391" y="34581"/>
                </a:lnTo>
                <a:lnTo>
                  <a:pt x="90056" y="59569"/>
                </a:lnTo>
                <a:lnTo>
                  <a:pt x="59542" y="90093"/>
                </a:lnTo>
                <a:lnTo>
                  <a:pt x="34565" y="125438"/>
                </a:lnTo>
                <a:lnTo>
                  <a:pt x="15838" y="164888"/>
                </a:lnTo>
                <a:lnTo>
                  <a:pt x="4078" y="207726"/>
                </a:lnTo>
                <a:lnTo>
                  <a:pt x="0" y="253237"/>
                </a:lnTo>
                <a:lnTo>
                  <a:pt x="4078" y="298744"/>
                </a:lnTo>
                <a:lnTo>
                  <a:pt x="15838" y="341571"/>
                </a:lnTo>
                <a:lnTo>
                  <a:pt x="34565" y="381004"/>
                </a:lnTo>
                <a:lnTo>
                  <a:pt x="59542" y="416329"/>
                </a:lnTo>
                <a:lnTo>
                  <a:pt x="90056" y="446832"/>
                </a:lnTo>
                <a:lnTo>
                  <a:pt x="125391" y="471800"/>
                </a:lnTo>
                <a:lnTo>
                  <a:pt x="164832" y="490518"/>
                </a:lnTo>
                <a:lnTo>
                  <a:pt x="207665" y="502272"/>
                </a:lnTo>
                <a:lnTo>
                  <a:pt x="253174" y="506349"/>
                </a:lnTo>
                <a:lnTo>
                  <a:pt x="298682" y="502272"/>
                </a:lnTo>
                <a:lnTo>
                  <a:pt x="341517" y="490518"/>
                </a:lnTo>
                <a:lnTo>
                  <a:pt x="380965" y="471800"/>
                </a:lnTo>
                <a:lnTo>
                  <a:pt x="416308" y="446832"/>
                </a:lnTo>
                <a:lnTo>
                  <a:pt x="446831" y="416329"/>
                </a:lnTo>
                <a:lnTo>
                  <a:pt x="471818" y="381004"/>
                </a:lnTo>
                <a:lnTo>
                  <a:pt x="490552" y="341571"/>
                </a:lnTo>
                <a:lnTo>
                  <a:pt x="502318" y="298744"/>
                </a:lnTo>
                <a:lnTo>
                  <a:pt x="506399" y="253237"/>
                </a:lnTo>
                <a:lnTo>
                  <a:pt x="502318" y="207726"/>
                </a:lnTo>
                <a:lnTo>
                  <a:pt x="490552" y="164888"/>
                </a:lnTo>
                <a:lnTo>
                  <a:pt x="471818" y="125438"/>
                </a:lnTo>
                <a:lnTo>
                  <a:pt x="446831" y="90093"/>
                </a:lnTo>
                <a:lnTo>
                  <a:pt x="416308" y="59569"/>
                </a:lnTo>
                <a:lnTo>
                  <a:pt x="380965" y="34581"/>
                </a:lnTo>
                <a:lnTo>
                  <a:pt x="341517" y="15846"/>
                </a:lnTo>
                <a:lnTo>
                  <a:pt x="298682" y="4081"/>
                </a:lnTo>
                <a:lnTo>
                  <a:pt x="253174" y="0"/>
                </a:lnTo>
                <a:close/>
              </a:path>
            </a:pathLst>
          </a:custGeom>
          <a:solidFill>
            <a:srgbClr val="6FAC46"/>
          </a:solidFill>
        </p:spPr>
        <p:txBody>
          <a:bodyPr wrap="square" lIns="0" tIns="0" rIns="0" bIns="0" rtlCol="0"/>
          <a:lstStyle/>
          <a:p>
            <a:endParaRPr/>
          </a:p>
        </p:txBody>
      </p:sp>
      <p:sp>
        <p:nvSpPr>
          <p:cNvPr id="6" name="object 6"/>
          <p:cNvSpPr txBox="1"/>
          <p:nvPr/>
        </p:nvSpPr>
        <p:spPr>
          <a:xfrm>
            <a:off x="1204366" y="2015997"/>
            <a:ext cx="1301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Narrow"/>
                <a:cs typeface="Arial Narrow"/>
              </a:rPr>
              <a:t>1</a:t>
            </a:r>
            <a:endParaRPr sz="1800">
              <a:latin typeface="Arial Narrow"/>
              <a:cs typeface="Arial Narrow"/>
            </a:endParaRPr>
          </a:p>
        </p:txBody>
      </p:sp>
      <p:sp>
        <p:nvSpPr>
          <p:cNvPr id="7" name="object 7"/>
          <p:cNvSpPr/>
          <p:nvPr/>
        </p:nvSpPr>
        <p:spPr>
          <a:xfrm>
            <a:off x="1015949" y="2837433"/>
            <a:ext cx="506730" cy="506730"/>
          </a:xfrm>
          <a:custGeom>
            <a:avLst/>
            <a:gdLst/>
            <a:ahLst/>
            <a:cxnLst/>
            <a:rect l="l" t="t" r="r" b="b"/>
            <a:pathLst>
              <a:path w="506730" h="506729">
                <a:moveTo>
                  <a:pt x="253174" y="0"/>
                </a:moveTo>
                <a:lnTo>
                  <a:pt x="207665" y="4076"/>
                </a:lnTo>
                <a:lnTo>
                  <a:pt x="164832" y="15830"/>
                </a:lnTo>
                <a:lnTo>
                  <a:pt x="125391" y="34548"/>
                </a:lnTo>
                <a:lnTo>
                  <a:pt x="90056" y="59516"/>
                </a:lnTo>
                <a:lnTo>
                  <a:pt x="59542" y="90019"/>
                </a:lnTo>
                <a:lnTo>
                  <a:pt x="34565" y="125344"/>
                </a:lnTo>
                <a:lnTo>
                  <a:pt x="15838" y="164777"/>
                </a:lnTo>
                <a:lnTo>
                  <a:pt x="4078" y="207604"/>
                </a:lnTo>
                <a:lnTo>
                  <a:pt x="0" y="253111"/>
                </a:lnTo>
                <a:lnTo>
                  <a:pt x="4078" y="298622"/>
                </a:lnTo>
                <a:lnTo>
                  <a:pt x="15838" y="341460"/>
                </a:lnTo>
                <a:lnTo>
                  <a:pt x="34565" y="380910"/>
                </a:lnTo>
                <a:lnTo>
                  <a:pt x="59542" y="416255"/>
                </a:lnTo>
                <a:lnTo>
                  <a:pt x="90056" y="446779"/>
                </a:lnTo>
                <a:lnTo>
                  <a:pt x="125391" y="471767"/>
                </a:lnTo>
                <a:lnTo>
                  <a:pt x="164832" y="490502"/>
                </a:lnTo>
                <a:lnTo>
                  <a:pt x="207665" y="502267"/>
                </a:lnTo>
                <a:lnTo>
                  <a:pt x="253174" y="506349"/>
                </a:lnTo>
                <a:lnTo>
                  <a:pt x="298682" y="502267"/>
                </a:lnTo>
                <a:lnTo>
                  <a:pt x="341517" y="490502"/>
                </a:lnTo>
                <a:lnTo>
                  <a:pt x="380965" y="471767"/>
                </a:lnTo>
                <a:lnTo>
                  <a:pt x="416308" y="446779"/>
                </a:lnTo>
                <a:lnTo>
                  <a:pt x="446831" y="416255"/>
                </a:lnTo>
                <a:lnTo>
                  <a:pt x="471818" y="380910"/>
                </a:lnTo>
                <a:lnTo>
                  <a:pt x="490552" y="341460"/>
                </a:lnTo>
                <a:lnTo>
                  <a:pt x="502318" y="298622"/>
                </a:lnTo>
                <a:lnTo>
                  <a:pt x="506399" y="253111"/>
                </a:lnTo>
                <a:lnTo>
                  <a:pt x="502318" y="207604"/>
                </a:lnTo>
                <a:lnTo>
                  <a:pt x="490552" y="164777"/>
                </a:lnTo>
                <a:lnTo>
                  <a:pt x="471818" y="125344"/>
                </a:lnTo>
                <a:lnTo>
                  <a:pt x="446831" y="90019"/>
                </a:lnTo>
                <a:lnTo>
                  <a:pt x="416308" y="59516"/>
                </a:lnTo>
                <a:lnTo>
                  <a:pt x="380965" y="34548"/>
                </a:lnTo>
                <a:lnTo>
                  <a:pt x="341517" y="15830"/>
                </a:lnTo>
                <a:lnTo>
                  <a:pt x="298682" y="4076"/>
                </a:lnTo>
                <a:lnTo>
                  <a:pt x="253174" y="0"/>
                </a:lnTo>
                <a:close/>
              </a:path>
            </a:pathLst>
          </a:custGeom>
          <a:solidFill>
            <a:srgbClr val="5B9BD4"/>
          </a:solidFill>
        </p:spPr>
        <p:txBody>
          <a:bodyPr wrap="square" lIns="0" tIns="0" rIns="0" bIns="0" rtlCol="0"/>
          <a:lstStyle/>
          <a:p>
            <a:endParaRPr/>
          </a:p>
        </p:txBody>
      </p:sp>
      <p:sp>
        <p:nvSpPr>
          <p:cNvPr id="8" name="object 8"/>
          <p:cNvSpPr txBox="1"/>
          <p:nvPr/>
        </p:nvSpPr>
        <p:spPr>
          <a:xfrm>
            <a:off x="1204366" y="2936875"/>
            <a:ext cx="1301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Narrow"/>
                <a:cs typeface="Arial Narrow"/>
              </a:rPr>
              <a:t>2</a:t>
            </a:r>
            <a:endParaRPr sz="1800">
              <a:latin typeface="Arial Narrow"/>
              <a:cs typeface="Arial Narrow"/>
            </a:endParaRPr>
          </a:p>
        </p:txBody>
      </p:sp>
      <p:sp>
        <p:nvSpPr>
          <p:cNvPr id="9" name="object 9"/>
          <p:cNvSpPr/>
          <p:nvPr/>
        </p:nvSpPr>
        <p:spPr>
          <a:xfrm>
            <a:off x="1015949" y="3874770"/>
            <a:ext cx="506730" cy="506730"/>
          </a:xfrm>
          <a:custGeom>
            <a:avLst/>
            <a:gdLst/>
            <a:ahLst/>
            <a:cxnLst/>
            <a:rect l="l" t="t" r="r" b="b"/>
            <a:pathLst>
              <a:path w="506730" h="506729">
                <a:moveTo>
                  <a:pt x="253174" y="0"/>
                </a:moveTo>
                <a:lnTo>
                  <a:pt x="207665" y="4081"/>
                </a:lnTo>
                <a:lnTo>
                  <a:pt x="164832" y="15846"/>
                </a:lnTo>
                <a:lnTo>
                  <a:pt x="125391" y="34581"/>
                </a:lnTo>
                <a:lnTo>
                  <a:pt x="90056" y="59569"/>
                </a:lnTo>
                <a:lnTo>
                  <a:pt x="59542" y="90093"/>
                </a:lnTo>
                <a:lnTo>
                  <a:pt x="34565" y="125438"/>
                </a:lnTo>
                <a:lnTo>
                  <a:pt x="15838" y="164888"/>
                </a:lnTo>
                <a:lnTo>
                  <a:pt x="4078" y="207726"/>
                </a:lnTo>
                <a:lnTo>
                  <a:pt x="0" y="253237"/>
                </a:lnTo>
                <a:lnTo>
                  <a:pt x="4078" y="298744"/>
                </a:lnTo>
                <a:lnTo>
                  <a:pt x="15838" y="341571"/>
                </a:lnTo>
                <a:lnTo>
                  <a:pt x="34565" y="381004"/>
                </a:lnTo>
                <a:lnTo>
                  <a:pt x="59542" y="416329"/>
                </a:lnTo>
                <a:lnTo>
                  <a:pt x="90056" y="446832"/>
                </a:lnTo>
                <a:lnTo>
                  <a:pt x="125391" y="471800"/>
                </a:lnTo>
                <a:lnTo>
                  <a:pt x="164832" y="490518"/>
                </a:lnTo>
                <a:lnTo>
                  <a:pt x="207665" y="502272"/>
                </a:lnTo>
                <a:lnTo>
                  <a:pt x="253174" y="506348"/>
                </a:lnTo>
                <a:lnTo>
                  <a:pt x="298682" y="502272"/>
                </a:lnTo>
                <a:lnTo>
                  <a:pt x="341517" y="490518"/>
                </a:lnTo>
                <a:lnTo>
                  <a:pt x="380965" y="471800"/>
                </a:lnTo>
                <a:lnTo>
                  <a:pt x="416308" y="446832"/>
                </a:lnTo>
                <a:lnTo>
                  <a:pt x="446831" y="416329"/>
                </a:lnTo>
                <a:lnTo>
                  <a:pt x="471818" y="381004"/>
                </a:lnTo>
                <a:lnTo>
                  <a:pt x="490552" y="341571"/>
                </a:lnTo>
                <a:lnTo>
                  <a:pt x="502318" y="298744"/>
                </a:lnTo>
                <a:lnTo>
                  <a:pt x="506399" y="253237"/>
                </a:lnTo>
                <a:lnTo>
                  <a:pt x="502318" y="207726"/>
                </a:lnTo>
                <a:lnTo>
                  <a:pt x="490552" y="164888"/>
                </a:lnTo>
                <a:lnTo>
                  <a:pt x="471818" y="125438"/>
                </a:lnTo>
                <a:lnTo>
                  <a:pt x="446831" y="90093"/>
                </a:lnTo>
                <a:lnTo>
                  <a:pt x="416308" y="59569"/>
                </a:lnTo>
                <a:lnTo>
                  <a:pt x="380965" y="34581"/>
                </a:lnTo>
                <a:lnTo>
                  <a:pt x="341517" y="15846"/>
                </a:lnTo>
                <a:lnTo>
                  <a:pt x="298682" y="4081"/>
                </a:lnTo>
                <a:lnTo>
                  <a:pt x="253174" y="0"/>
                </a:lnTo>
                <a:close/>
              </a:path>
            </a:pathLst>
          </a:custGeom>
          <a:solidFill>
            <a:srgbClr val="4471C4"/>
          </a:solidFill>
        </p:spPr>
        <p:txBody>
          <a:bodyPr wrap="square" lIns="0" tIns="0" rIns="0" bIns="0" rtlCol="0"/>
          <a:lstStyle/>
          <a:p>
            <a:endParaRPr/>
          </a:p>
        </p:txBody>
      </p:sp>
      <p:sp>
        <p:nvSpPr>
          <p:cNvPr id="10" name="object 10"/>
          <p:cNvSpPr txBox="1"/>
          <p:nvPr/>
        </p:nvSpPr>
        <p:spPr>
          <a:xfrm>
            <a:off x="1204366" y="3974338"/>
            <a:ext cx="1301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Narrow"/>
                <a:cs typeface="Arial Narrow"/>
              </a:rPr>
              <a:t>3</a:t>
            </a:r>
            <a:endParaRPr sz="1800">
              <a:latin typeface="Arial Narrow"/>
              <a:cs typeface="Arial Narrow"/>
            </a:endParaRPr>
          </a:p>
        </p:txBody>
      </p:sp>
      <p:sp>
        <p:nvSpPr>
          <p:cNvPr id="11" name="object 11"/>
          <p:cNvSpPr/>
          <p:nvPr/>
        </p:nvSpPr>
        <p:spPr>
          <a:xfrm>
            <a:off x="1015949" y="4934330"/>
            <a:ext cx="506730" cy="506730"/>
          </a:xfrm>
          <a:custGeom>
            <a:avLst/>
            <a:gdLst/>
            <a:ahLst/>
            <a:cxnLst/>
            <a:rect l="l" t="t" r="r" b="b"/>
            <a:pathLst>
              <a:path w="506730" h="506729">
                <a:moveTo>
                  <a:pt x="253174" y="0"/>
                </a:moveTo>
                <a:lnTo>
                  <a:pt x="207665" y="4076"/>
                </a:lnTo>
                <a:lnTo>
                  <a:pt x="164832" y="15830"/>
                </a:lnTo>
                <a:lnTo>
                  <a:pt x="125391" y="34548"/>
                </a:lnTo>
                <a:lnTo>
                  <a:pt x="90056" y="59516"/>
                </a:lnTo>
                <a:lnTo>
                  <a:pt x="59542" y="90019"/>
                </a:lnTo>
                <a:lnTo>
                  <a:pt x="34565" y="125344"/>
                </a:lnTo>
                <a:lnTo>
                  <a:pt x="15838" y="164777"/>
                </a:lnTo>
                <a:lnTo>
                  <a:pt x="4078" y="207604"/>
                </a:lnTo>
                <a:lnTo>
                  <a:pt x="0" y="253111"/>
                </a:lnTo>
                <a:lnTo>
                  <a:pt x="4078" y="298622"/>
                </a:lnTo>
                <a:lnTo>
                  <a:pt x="15838" y="341460"/>
                </a:lnTo>
                <a:lnTo>
                  <a:pt x="34565" y="380910"/>
                </a:lnTo>
                <a:lnTo>
                  <a:pt x="59542" y="416255"/>
                </a:lnTo>
                <a:lnTo>
                  <a:pt x="90056" y="446779"/>
                </a:lnTo>
                <a:lnTo>
                  <a:pt x="125391" y="471767"/>
                </a:lnTo>
                <a:lnTo>
                  <a:pt x="164832" y="490502"/>
                </a:lnTo>
                <a:lnTo>
                  <a:pt x="207665" y="502267"/>
                </a:lnTo>
                <a:lnTo>
                  <a:pt x="253174" y="506349"/>
                </a:lnTo>
                <a:lnTo>
                  <a:pt x="298682" y="502267"/>
                </a:lnTo>
                <a:lnTo>
                  <a:pt x="341517" y="490502"/>
                </a:lnTo>
                <a:lnTo>
                  <a:pt x="380965" y="471767"/>
                </a:lnTo>
                <a:lnTo>
                  <a:pt x="416308" y="446779"/>
                </a:lnTo>
                <a:lnTo>
                  <a:pt x="446831" y="416255"/>
                </a:lnTo>
                <a:lnTo>
                  <a:pt x="471818" y="380910"/>
                </a:lnTo>
                <a:lnTo>
                  <a:pt x="490552" y="341460"/>
                </a:lnTo>
                <a:lnTo>
                  <a:pt x="502318" y="298622"/>
                </a:lnTo>
                <a:lnTo>
                  <a:pt x="506399" y="253111"/>
                </a:lnTo>
                <a:lnTo>
                  <a:pt x="502318" y="207604"/>
                </a:lnTo>
                <a:lnTo>
                  <a:pt x="490552" y="164777"/>
                </a:lnTo>
                <a:lnTo>
                  <a:pt x="471818" y="125344"/>
                </a:lnTo>
                <a:lnTo>
                  <a:pt x="446831" y="90019"/>
                </a:lnTo>
                <a:lnTo>
                  <a:pt x="416308" y="59516"/>
                </a:lnTo>
                <a:lnTo>
                  <a:pt x="380965" y="34548"/>
                </a:lnTo>
                <a:lnTo>
                  <a:pt x="341517" y="15830"/>
                </a:lnTo>
                <a:lnTo>
                  <a:pt x="298682" y="4076"/>
                </a:lnTo>
                <a:lnTo>
                  <a:pt x="253174" y="0"/>
                </a:lnTo>
                <a:close/>
              </a:path>
            </a:pathLst>
          </a:custGeom>
          <a:solidFill>
            <a:srgbClr val="FFC000"/>
          </a:solidFill>
        </p:spPr>
        <p:txBody>
          <a:bodyPr wrap="square" lIns="0" tIns="0" rIns="0" bIns="0" rtlCol="0"/>
          <a:lstStyle/>
          <a:p>
            <a:endParaRPr/>
          </a:p>
        </p:txBody>
      </p:sp>
      <p:sp>
        <p:nvSpPr>
          <p:cNvPr id="12" name="object 12"/>
          <p:cNvSpPr txBox="1"/>
          <p:nvPr/>
        </p:nvSpPr>
        <p:spPr>
          <a:xfrm>
            <a:off x="1204366" y="5034153"/>
            <a:ext cx="1301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Narrow"/>
                <a:cs typeface="Arial Narrow"/>
              </a:rPr>
              <a:t>5</a:t>
            </a:r>
            <a:endParaRPr sz="1800">
              <a:latin typeface="Arial Narrow"/>
              <a:cs typeface="Arial Narrow"/>
            </a:endParaRPr>
          </a:p>
        </p:txBody>
      </p:sp>
      <p:sp>
        <p:nvSpPr>
          <p:cNvPr id="13" name="object 13"/>
          <p:cNvSpPr txBox="1"/>
          <p:nvPr/>
        </p:nvSpPr>
        <p:spPr>
          <a:xfrm>
            <a:off x="3581527" y="2725927"/>
            <a:ext cx="969644" cy="513080"/>
          </a:xfrm>
          <a:prstGeom prst="rect">
            <a:avLst/>
          </a:prstGeom>
        </p:spPr>
        <p:txBody>
          <a:bodyPr vert="horz" wrap="square" lIns="0" tIns="12065" rIns="0" bIns="0" rtlCol="0">
            <a:spAutoFit/>
          </a:bodyPr>
          <a:lstStyle/>
          <a:p>
            <a:pPr marR="5715" algn="r">
              <a:lnSpc>
                <a:spcPct val="100000"/>
              </a:lnSpc>
              <a:spcBef>
                <a:spcPts val="95"/>
              </a:spcBef>
            </a:pPr>
            <a:r>
              <a:rPr sz="1600" b="1" spc="-5" dirty="0">
                <a:solidFill>
                  <a:srgbClr val="282E39"/>
                </a:solidFill>
                <a:latin typeface="Arial Narrow"/>
                <a:cs typeface="Arial Narrow"/>
              </a:rPr>
              <a:t>ж</a:t>
            </a:r>
            <a:r>
              <a:rPr sz="1600" b="1" spc="-5" dirty="0">
                <a:solidFill>
                  <a:srgbClr val="282E39"/>
                </a:solidFill>
                <a:latin typeface="Arial"/>
                <a:cs typeface="Arial"/>
              </a:rPr>
              <a:t>ә</a:t>
            </a:r>
            <a:r>
              <a:rPr sz="1600" b="1" spc="-5" dirty="0">
                <a:solidFill>
                  <a:srgbClr val="282E39"/>
                </a:solidFill>
                <a:latin typeface="Arial Narrow"/>
                <a:cs typeface="Arial Narrow"/>
              </a:rPr>
              <a:t>не</a:t>
            </a:r>
            <a:endParaRPr sz="1600">
              <a:latin typeface="Arial Narrow"/>
              <a:cs typeface="Arial Narrow"/>
            </a:endParaRPr>
          </a:p>
          <a:p>
            <a:pPr marR="5080" algn="r">
              <a:lnSpc>
                <a:spcPct val="100000"/>
              </a:lnSpc>
            </a:pPr>
            <a:r>
              <a:rPr sz="1600" spc="-5" dirty="0">
                <a:solidFill>
                  <a:srgbClr val="282E39"/>
                </a:solidFill>
                <a:latin typeface="Arial Narrow"/>
                <a:cs typeface="Arial Narrow"/>
              </a:rPr>
              <a:t>статикалы</a:t>
            </a:r>
            <a:r>
              <a:rPr sz="1600" spc="-5" dirty="0">
                <a:solidFill>
                  <a:srgbClr val="282E39"/>
                </a:solidFill>
                <a:latin typeface="Arial"/>
                <a:cs typeface="Arial"/>
              </a:rPr>
              <a:t>қ</a:t>
            </a:r>
            <a:r>
              <a:rPr sz="1600" spc="-5" dirty="0">
                <a:solidFill>
                  <a:srgbClr val="282E39"/>
                </a:solidFill>
                <a:latin typeface="Arial Narrow"/>
                <a:cs typeface="Arial Narrow"/>
              </a:rPr>
              <a:t>,</a:t>
            </a:r>
            <a:endParaRPr sz="1600">
              <a:latin typeface="Arial Narrow"/>
              <a:cs typeface="Arial Narrow"/>
            </a:endParaRPr>
          </a:p>
        </p:txBody>
      </p:sp>
      <p:sp>
        <p:nvSpPr>
          <p:cNvPr id="14" name="object 14"/>
          <p:cNvSpPr txBox="1"/>
          <p:nvPr/>
        </p:nvSpPr>
        <p:spPr>
          <a:xfrm>
            <a:off x="1958085" y="2725927"/>
            <a:ext cx="1630045" cy="75692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282E39"/>
                </a:solidFill>
                <a:latin typeface="Arial"/>
                <a:cs typeface="Arial"/>
              </a:rPr>
              <a:t>Ұ</a:t>
            </a:r>
            <a:r>
              <a:rPr sz="1600" b="1" spc="-5" dirty="0">
                <a:solidFill>
                  <a:srgbClr val="282E39"/>
                </a:solidFill>
                <a:latin typeface="Arial Narrow"/>
                <a:cs typeface="Arial Narrow"/>
              </a:rPr>
              <a:t>йы</a:t>
            </a:r>
            <a:r>
              <a:rPr sz="1600" b="1" spc="5" dirty="0">
                <a:solidFill>
                  <a:srgbClr val="282E39"/>
                </a:solidFill>
                <a:latin typeface="Arial Narrow"/>
                <a:cs typeface="Arial Narrow"/>
              </a:rPr>
              <a:t>м</a:t>
            </a:r>
            <a:r>
              <a:rPr sz="1600" b="1" spc="-5" dirty="0">
                <a:solidFill>
                  <a:srgbClr val="282E39"/>
                </a:solidFill>
                <a:latin typeface="Arial Narrow"/>
                <a:cs typeface="Arial Narrow"/>
              </a:rPr>
              <a:t>дас</a:t>
            </a:r>
            <a:r>
              <a:rPr sz="1600" b="1" spc="-15" dirty="0">
                <a:solidFill>
                  <a:srgbClr val="282E39"/>
                </a:solidFill>
                <a:latin typeface="Arial Narrow"/>
                <a:cs typeface="Arial Narrow"/>
              </a:rPr>
              <a:t>т</a:t>
            </a:r>
            <a:r>
              <a:rPr sz="1600" b="1" spc="-5" dirty="0">
                <a:solidFill>
                  <a:srgbClr val="282E39"/>
                </a:solidFill>
                <a:latin typeface="Arial Narrow"/>
                <a:cs typeface="Arial Narrow"/>
              </a:rPr>
              <a:t>ыр</a:t>
            </a:r>
            <a:r>
              <a:rPr sz="1600" b="1" dirty="0">
                <a:solidFill>
                  <a:srgbClr val="282E39"/>
                </a:solidFill>
                <a:latin typeface="Arial Narrow"/>
                <a:cs typeface="Arial Narrow"/>
              </a:rPr>
              <a:t>ы</a:t>
            </a:r>
            <a:r>
              <a:rPr sz="1600" b="1" spc="-5" dirty="0">
                <a:solidFill>
                  <a:srgbClr val="282E39"/>
                </a:solidFill>
                <a:latin typeface="Arial Narrow"/>
                <a:cs typeface="Arial Narrow"/>
              </a:rPr>
              <a:t>луы  навигация: </a:t>
            </a:r>
            <a:r>
              <a:rPr sz="1600" b="1" dirty="0">
                <a:solidFill>
                  <a:srgbClr val="282E39"/>
                </a:solidFill>
                <a:latin typeface="Arial Narrow"/>
                <a:cs typeface="Arial Narrow"/>
              </a:rPr>
              <a:t> </a:t>
            </a:r>
            <a:r>
              <a:rPr sz="1600" spc="-5" dirty="0">
                <a:solidFill>
                  <a:srgbClr val="282E39"/>
                </a:solidFill>
                <a:latin typeface="Arial Narrow"/>
                <a:cs typeface="Arial Narrow"/>
              </a:rPr>
              <a:t>динамикалы</a:t>
            </a:r>
            <a:r>
              <a:rPr sz="1600" spc="-5" dirty="0">
                <a:solidFill>
                  <a:srgbClr val="282E39"/>
                </a:solidFill>
                <a:latin typeface="Arial"/>
                <a:cs typeface="Arial"/>
              </a:rPr>
              <a:t>қ</a:t>
            </a:r>
            <a:r>
              <a:rPr sz="1600" spc="-5" dirty="0">
                <a:solidFill>
                  <a:srgbClr val="282E39"/>
                </a:solidFill>
                <a:latin typeface="Arial Narrow"/>
                <a:cs typeface="Arial Narrow"/>
              </a:rPr>
              <a:t>.</a:t>
            </a:r>
            <a:endParaRPr sz="1600" dirty="0">
              <a:latin typeface="Arial Narrow"/>
              <a:cs typeface="Arial Narrow"/>
            </a:endParaRPr>
          </a:p>
        </p:txBody>
      </p:sp>
      <p:sp>
        <p:nvSpPr>
          <p:cNvPr id="15" name="object 15"/>
          <p:cNvSpPr txBox="1"/>
          <p:nvPr/>
        </p:nvSpPr>
        <p:spPr>
          <a:xfrm>
            <a:off x="1958085" y="3794505"/>
            <a:ext cx="2492375"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282E39"/>
                </a:solidFill>
                <a:latin typeface="Arial Narrow"/>
                <a:cs typeface="Arial Narrow"/>
              </a:rPr>
              <a:t>М</a:t>
            </a:r>
            <a:r>
              <a:rPr sz="1600" b="1" spc="-5" dirty="0">
                <a:solidFill>
                  <a:srgbClr val="282E39"/>
                </a:solidFill>
                <a:latin typeface="Arial"/>
                <a:cs typeface="Arial"/>
              </a:rPr>
              <a:t>ә</a:t>
            </a:r>
            <a:r>
              <a:rPr sz="1600" b="1" spc="-5" dirty="0">
                <a:solidFill>
                  <a:srgbClr val="282E39"/>
                </a:solidFill>
                <a:latin typeface="Arial Narrow"/>
                <a:cs typeface="Arial Narrow"/>
              </a:rPr>
              <a:t>тін</a:t>
            </a:r>
            <a:r>
              <a:rPr sz="1600" b="1" spc="204" dirty="0">
                <a:solidFill>
                  <a:srgbClr val="282E39"/>
                </a:solidFill>
                <a:latin typeface="Arial Narrow"/>
                <a:cs typeface="Arial Narrow"/>
              </a:rPr>
              <a:t> </a:t>
            </a:r>
            <a:r>
              <a:rPr sz="1600" b="1" spc="-5" dirty="0">
                <a:solidFill>
                  <a:srgbClr val="282E39"/>
                </a:solidFill>
                <a:latin typeface="Arial Narrow"/>
                <a:cs typeface="Arial Narrow"/>
              </a:rPr>
              <a:t>форматы:</a:t>
            </a:r>
            <a:r>
              <a:rPr sz="1600" b="1" spc="220" dirty="0">
                <a:solidFill>
                  <a:srgbClr val="282E39"/>
                </a:solidFill>
                <a:latin typeface="Arial Narrow"/>
                <a:cs typeface="Arial Narrow"/>
              </a:rPr>
              <a:t> </a:t>
            </a:r>
            <a:r>
              <a:rPr sz="1600" dirty="0">
                <a:solidFill>
                  <a:srgbClr val="282E39"/>
                </a:solidFill>
                <a:latin typeface="Arial Narrow"/>
                <a:cs typeface="Arial Narrow"/>
              </a:rPr>
              <a:t>т</a:t>
            </a:r>
            <a:r>
              <a:rPr sz="1600" dirty="0">
                <a:solidFill>
                  <a:srgbClr val="282E39"/>
                </a:solidFill>
                <a:latin typeface="Arial"/>
                <a:cs typeface="Arial"/>
              </a:rPr>
              <a:t>ұ</a:t>
            </a:r>
            <a:r>
              <a:rPr sz="1600" dirty="0">
                <a:solidFill>
                  <a:srgbClr val="282E39"/>
                </a:solidFill>
                <a:latin typeface="Arial Narrow"/>
                <a:cs typeface="Arial Narrow"/>
              </a:rPr>
              <a:t>тас,</a:t>
            </a:r>
            <a:r>
              <a:rPr sz="1600" spc="210" dirty="0">
                <a:solidFill>
                  <a:srgbClr val="282E39"/>
                </a:solidFill>
                <a:latin typeface="Arial Narrow"/>
                <a:cs typeface="Arial Narrow"/>
              </a:rPr>
              <a:t> </a:t>
            </a:r>
            <a:r>
              <a:rPr sz="1600" spc="-5" dirty="0">
                <a:solidFill>
                  <a:srgbClr val="282E39"/>
                </a:solidFill>
                <a:latin typeface="Arial Narrow"/>
                <a:cs typeface="Arial Narrow"/>
              </a:rPr>
              <a:t>т</a:t>
            </a:r>
            <a:r>
              <a:rPr sz="1600" spc="-5" dirty="0">
                <a:solidFill>
                  <a:srgbClr val="282E39"/>
                </a:solidFill>
                <a:latin typeface="Arial"/>
                <a:cs typeface="Arial"/>
              </a:rPr>
              <a:t>ұ</a:t>
            </a:r>
            <a:r>
              <a:rPr sz="1600" spc="-5" dirty="0">
                <a:solidFill>
                  <a:srgbClr val="282E39"/>
                </a:solidFill>
                <a:latin typeface="Arial Narrow"/>
                <a:cs typeface="Arial Narrow"/>
              </a:rPr>
              <a:t>тас </a:t>
            </a:r>
            <a:r>
              <a:rPr sz="1600" spc="-350" dirty="0">
                <a:solidFill>
                  <a:srgbClr val="282E39"/>
                </a:solidFill>
                <a:latin typeface="Arial Narrow"/>
                <a:cs typeface="Arial Narrow"/>
              </a:rPr>
              <a:t> </a:t>
            </a:r>
            <a:r>
              <a:rPr sz="1600" spc="-5" dirty="0">
                <a:solidFill>
                  <a:srgbClr val="282E39"/>
                </a:solidFill>
                <a:latin typeface="Arial Narrow"/>
                <a:cs typeface="Arial Narrow"/>
              </a:rPr>
              <a:t>емес,</a:t>
            </a:r>
            <a:r>
              <a:rPr sz="1600" spc="-25" dirty="0">
                <a:solidFill>
                  <a:srgbClr val="282E39"/>
                </a:solidFill>
                <a:latin typeface="Arial Narrow"/>
                <a:cs typeface="Arial Narrow"/>
              </a:rPr>
              <a:t> </a:t>
            </a:r>
            <a:r>
              <a:rPr sz="1600" spc="-5" dirty="0">
                <a:solidFill>
                  <a:srgbClr val="282E39"/>
                </a:solidFill>
                <a:latin typeface="Arial Narrow"/>
                <a:cs typeface="Arial Narrow"/>
              </a:rPr>
              <a:t>аралас</a:t>
            </a:r>
            <a:r>
              <a:rPr sz="1600" spc="-20" dirty="0">
                <a:solidFill>
                  <a:srgbClr val="282E39"/>
                </a:solidFill>
                <a:latin typeface="Arial Narrow"/>
                <a:cs typeface="Arial Narrow"/>
              </a:rPr>
              <a:t> </a:t>
            </a:r>
            <a:r>
              <a:rPr sz="1600" spc="-10" dirty="0">
                <a:solidFill>
                  <a:srgbClr val="282E39"/>
                </a:solidFill>
                <a:latin typeface="Arial Narrow"/>
                <a:cs typeface="Arial Narrow"/>
              </a:rPr>
              <a:t>м</a:t>
            </a:r>
            <a:r>
              <a:rPr sz="1600" spc="-10" dirty="0">
                <a:solidFill>
                  <a:srgbClr val="282E39"/>
                </a:solidFill>
                <a:latin typeface="Arial"/>
                <a:cs typeface="Arial"/>
              </a:rPr>
              <a:t>ә</a:t>
            </a:r>
            <a:r>
              <a:rPr sz="1600" spc="-10" dirty="0">
                <a:solidFill>
                  <a:srgbClr val="282E39"/>
                </a:solidFill>
                <a:latin typeface="Arial Narrow"/>
                <a:cs typeface="Arial Narrow"/>
              </a:rPr>
              <a:t>тін</a:t>
            </a:r>
            <a:endParaRPr sz="1600">
              <a:latin typeface="Arial Narrow"/>
              <a:cs typeface="Arial Narrow"/>
            </a:endParaRPr>
          </a:p>
        </p:txBody>
      </p:sp>
      <p:sp>
        <p:nvSpPr>
          <p:cNvPr id="16" name="object 16"/>
          <p:cNvSpPr txBox="1"/>
          <p:nvPr/>
        </p:nvSpPr>
        <p:spPr>
          <a:xfrm>
            <a:off x="1958085" y="4824729"/>
            <a:ext cx="2092960" cy="124460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282E39"/>
                </a:solidFill>
                <a:latin typeface="Arial Narrow"/>
                <a:cs typeface="Arial Narrow"/>
              </a:rPr>
              <a:t>М</a:t>
            </a:r>
            <a:r>
              <a:rPr sz="1600" b="1" spc="-5" dirty="0">
                <a:solidFill>
                  <a:srgbClr val="282E39"/>
                </a:solidFill>
                <a:latin typeface="Arial"/>
                <a:cs typeface="Arial"/>
              </a:rPr>
              <a:t>ә</a:t>
            </a:r>
            <a:r>
              <a:rPr sz="1600" b="1" spc="-5" dirty="0">
                <a:solidFill>
                  <a:srgbClr val="282E39"/>
                </a:solidFill>
                <a:latin typeface="Arial Narrow"/>
                <a:cs typeface="Arial Narrow"/>
              </a:rPr>
              <a:t>тін</a:t>
            </a:r>
            <a:r>
              <a:rPr sz="1600" b="1" spc="-30" dirty="0">
                <a:solidFill>
                  <a:srgbClr val="282E39"/>
                </a:solidFill>
                <a:latin typeface="Arial Narrow"/>
                <a:cs typeface="Arial Narrow"/>
              </a:rPr>
              <a:t> </a:t>
            </a:r>
            <a:r>
              <a:rPr sz="1600" b="1" spc="-5" dirty="0">
                <a:solidFill>
                  <a:srgbClr val="282E39"/>
                </a:solidFill>
                <a:latin typeface="Arial Narrow"/>
                <a:cs typeface="Arial Narrow"/>
              </a:rPr>
              <a:t>т</a:t>
            </a:r>
            <a:r>
              <a:rPr sz="1600" b="1" spc="-5" dirty="0">
                <a:solidFill>
                  <a:srgbClr val="282E39"/>
                </a:solidFill>
                <a:latin typeface="Arial"/>
                <a:cs typeface="Arial"/>
              </a:rPr>
              <a:t>ү</a:t>
            </a:r>
            <a:r>
              <a:rPr sz="1600" b="1" spc="-5" dirty="0">
                <a:solidFill>
                  <a:srgbClr val="282E39"/>
                </a:solidFill>
                <a:latin typeface="Arial Narrow"/>
                <a:cs typeface="Arial Narrow"/>
              </a:rPr>
              <a:t>рлері</a:t>
            </a:r>
            <a:r>
              <a:rPr sz="1600" spc="-5" dirty="0">
                <a:solidFill>
                  <a:srgbClr val="282E39"/>
                </a:solidFill>
                <a:latin typeface="Arial Narrow"/>
                <a:cs typeface="Arial Narrow"/>
              </a:rPr>
              <a:t>:</a:t>
            </a:r>
            <a:r>
              <a:rPr sz="1600" spc="-30" dirty="0">
                <a:solidFill>
                  <a:srgbClr val="282E39"/>
                </a:solidFill>
                <a:latin typeface="Arial Narrow"/>
                <a:cs typeface="Arial Narrow"/>
              </a:rPr>
              <a:t> </a:t>
            </a:r>
            <a:r>
              <a:rPr sz="1600" spc="-5" dirty="0">
                <a:solidFill>
                  <a:srgbClr val="282E39"/>
                </a:solidFill>
                <a:latin typeface="Arial Narrow"/>
                <a:cs typeface="Arial Narrow"/>
              </a:rPr>
              <a:t>сипаттау,</a:t>
            </a:r>
            <a:endParaRPr sz="1600" dirty="0">
              <a:latin typeface="Arial Narrow"/>
              <a:cs typeface="Arial Narrow"/>
            </a:endParaRPr>
          </a:p>
          <a:p>
            <a:pPr marL="12700">
              <a:lnSpc>
                <a:spcPct val="100000"/>
              </a:lnSpc>
            </a:pPr>
            <a:r>
              <a:rPr sz="1600" spc="-5" dirty="0">
                <a:solidFill>
                  <a:srgbClr val="282E39"/>
                </a:solidFill>
                <a:latin typeface="Arial"/>
                <a:cs typeface="Arial"/>
              </a:rPr>
              <a:t>әң</a:t>
            </a:r>
            <a:r>
              <a:rPr sz="1600" spc="-5" dirty="0">
                <a:solidFill>
                  <a:srgbClr val="282E39"/>
                </a:solidFill>
                <a:latin typeface="Arial Narrow"/>
                <a:cs typeface="Arial Narrow"/>
              </a:rPr>
              <a:t>гімелеу,</a:t>
            </a:r>
            <a:r>
              <a:rPr sz="1600" spc="-45" dirty="0">
                <a:solidFill>
                  <a:srgbClr val="282E39"/>
                </a:solidFill>
                <a:latin typeface="Arial Narrow"/>
                <a:cs typeface="Arial Narrow"/>
              </a:rPr>
              <a:t> </a:t>
            </a:r>
            <a:r>
              <a:rPr sz="1600" spc="-5" dirty="0">
                <a:solidFill>
                  <a:srgbClr val="282E39"/>
                </a:solidFill>
                <a:latin typeface="Arial Narrow"/>
                <a:cs typeface="Arial Narrow"/>
              </a:rPr>
              <a:t>пайымдау</a:t>
            </a:r>
            <a:r>
              <a:rPr sz="1600" spc="-35" dirty="0">
                <a:solidFill>
                  <a:srgbClr val="282E39"/>
                </a:solidFill>
                <a:latin typeface="Arial Narrow"/>
                <a:cs typeface="Arial Narrow"/>
              </a:rPr>
              <a:t> </a:t>
            </a:r>
            <a:r>
              <a:rPr sz="1600" spc="-5" dirty="0">
                <a:solidFill>
                  <a:srgbClr val="282E39"/>
                </a:solidFill>
                <a:latin typeface="Arial Narrow"/>
                <a:cs typeface="Arial Narrow"/>
              </a:rPr>
              <a:t>+</a:t>
            </a:r>
            <a:endParaRPr sz="1600" dirty="0">
              <a:latin typeface="Arial Narrow"/>
              <a:cs typeface="Arial Narrow"/>
            </a:endParaRPr>
          </a:p>
          <a:p>
            <a:pPr marL="12700" marR="5080">
              <a:lnSpc>
                <a:spcPct val="100000"/>
              </a:lnSpc>
            </a:pPr>
            <a:r>
              <a:rPr sz="1600" spc="-5" dirty="0">
                <a:solidFill>
                  <a:srgbClr val="282E39"/>
                </a:solidFill>
                <a:latin typeface="Arial Narrow"/>
                <a:cs typeface="Arial Narrow"/>
              </a:rPr>
              <a:t>мазм</a:t>
            </a:r>
            <a:r>
              <a:rPr sz="1600" spc="-5" dirty="0">
                <a:solidFill>
                  <a:srgbClr val="282E39"/>
                </a:solidFill>
                <a:latin typeface="Arial"/>
                <a:cs typeface="Arial"/>
              </a:rPr>
              <a:t>ұ</a:t>
            </a:r>
            <a:r>
              <a:rPr sz="1600" spc="-5" dirty="0">
                <a:solidFill>
                  <a:srgbClr val="282E39"/>
                </a:solidFill>
                <a:latin typeface="Arial Narrow"/>
                <a:cs typeface="Arial Narrow"/>
              </a:rPr>
              <a:t>ндау, эпистолярлы</a:t>
            </a:r>
            <a:r>
              <a:rPr sz="1600" spc="-5" dirty="0">
                <a:solidFill>
                  <a:srgbClr val="282E39"/>
                </a:solidFill>
                <a:latin typeface="Arial"/>
                <a:cs typeface="Arial"/>
              </a:rPr>
              <a:t>қ </a:t>
            </a:r>
            <a:r>
              <a:rPr sz="1600" spc="-430" dirty="0">
                <a:solidFill>
                  <a:srgbClr val="282E39"/>
                </a:solidFill>
                <a:latin typeface="Arial"/>
                <a:cs typeface="Arial"/>
              </a:rPr>
              <a:t> </a:t>
            </a:r>
            <a:r>
              <a:rPr sz="1600" spc="-5" dirty="0">
                <a:solidFill>
                  <a:srgbClr val="282E39"/>
                </a:solidFill>
                <a:latin typeface="Arial Narrow"/>
                <a:cs typeface="Arial Narrow"/>
              </a:rPr>
              <a:t>(келісім, м</a:t>
            </a:r>
            <a:r>
              <a:rPr sz="1600" spc="-5" dirty="0">
                <a:solidFill>
                  <a:srgbClr val="282E39"/>
                </a:solidFill>
                <a:latin typeface="Arial"/>
                <a:cs typeface="Arial"/>
              </a:rPr>
              <a:t>ә</a:t>
            </a:r>
            <a:r>
              <a:rPr sz="1600" spc="-5" dirty="0">
                <a:solidFill>
                  <a:srgbClr val="282E39"/>
                </a:solidFill>
                <a:latin typeface="Arial Narrow"/>
                <a:cs typeface="Arial Narrow"/>
              </a:rPr>
              <a:t>міле) </a:t>
            </a:r>
            <a:r>
              <a:rPr sz="1600" spc="-10" dirty="0">
                <a:solidFill>
                  <a:srgbClr val="282E39"/>
                </a:solidFill>
                <a:latin typeface="Arial Narrow"/>
                <a:cs typeface="Arial Narrow"/>
              </a:rPr>
              <a:t>м</a:t>
            </a:r>
            <a:r>
              <a:rPr sz="1600" spc="-10" dirty="0">
                <a:solidFill>
                  <a:srgbClr val="282E39"/>
                </a:solidFill>
                <a:latin typeface="Arial"/>
                <a:cs typeface="Arial"/>
              </a:rPr>
              <a:t>ә</a:t>
            </a:r>
            <a:r>
              <a:rPr sz="1600" spc="-10" dirty="0">
                <a:solidFill>
                  <a:srgbClr val="282E39"/>
                </a:solidFill>
                <a:latin typeface="Arial Narrow"/>
                <a:cs typeface="Arial Narrow"/>
              </a:rPr>
              <a:t>тін, </a:t>
            </a:r>
            <a:r>
              <a:rPr sz="1600" spc="-5" dirty="0">
                <a:solidFill>
                  <a:srgbClr val="282E39"/>
                </a:solidFill>
                <a:latin typeface="Arial Narrow"/>
                <a:cs typeface="Arial Narrow"/>
              </a:rPr>
              <a:t> </a:t>
            </a:r>
            <a:r>
              <a:rPr sz="1600" spc="-5" dirty="0" err="1">
                <a:solidFill>
                  <a:srgbClr val="282E39"/>
                </a:solidFill>
                <a:latin typeface="Arial Narrow"/>
                <a:cs typeface="Arial Narrow"/>
              </a:rPr>
              <a:t>н</a:t>
            </a:r>
            <a:r>
              <a:rPr sz="1600" spc="-5" dirty="0" err="1">
                <a:solidFill>
                  <a:srgbClr val="282E39"/>
                </a:solidFill>
                <a:latin typeface="Arial"/>
                <a:cs typeface="Arial"/>
              </a:rPr>
              <a:t>ұ</a:t>
            </a:r>
            <a:r>
              <a:rPr sz="1600" spc="-5" dirty="0" err="1">
                <a:solidFill>
                  <a:srgbClr val="282E39"/>
                </a:solidFill>
                <a:latin typeface="Arial Narrow"/>
                <a:cs typeface="Arial Narrow"/>
              </a:rPr>
              <a:t>с</a:t>
            </a:r>
            <a:r>
              <a:rPr sz="1600" spc="-5" dirty="0" err="1">
                <a:solidFill>
                  <a:srgbClr val="282E39"/>
                </a:solidFill>
                <a:latin typeface="Arial"/>
                <a:cs typeface="Arial"/>
              </a:rPr>
              <a:t>қ</a:t>
            </a:r>
            <a:r>
              <a:rPr sz="1600" spc="-5" dirty="0" err="1">
                <a:solidFill>
                  <a:srgbClr val="282E39"/>
                </a:solidFill>
                <a:latin typeface="Arial Narrow"/>
                <a:cs typeface="Arial Narrow"/>
              </a:rPr>
              <a:t>аулы</a:t>
            </a:r>
            <a:r>
              <a:rPr sz="1600" spc="-5" dirty="0" err="1">
                <a:solidFill>
                  <a:srgbClr val="282E39"/>
                </a:solidFill>
                <a:latin typeface="Arial"/>
                <a:cs typeface="Arial"/>
              </a:rPr>
              <a:t>қ</a:t>
            </a:r>
            <a:r>
              <a:rPr sz="1600" spc="-5" dirty="0">
                <a:solidFill>
                  <a:srgbClr val="282E39"/>
                </a:solidFill>
                <a:latin typeface="Arial Narrow"/>
                <a:cs typeface="Arial Narrow"/>
              </a:rPr>
              <a:t>.</a:t>
            </a:r>
            <a:endParaRPr sz="1600" dirty="0">
              <a:latin typeface="Arial Narrow"/>
              <a:cs typeface="Arial Narrow"/>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2047</Words>
  <Application>Microsoft Office PowerPoint</Application>
  <PresentationFormat>Широкоэкранный</PresentationFormat>
  <Paragraphs>429</Paragraphs>
  <Slides>34</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Arial Narrow</vt:lpstr>
      <vt:lpstr>Calibri</vt:lpstr>
      <vt:lpstr>Calibri Light</vt:lpstr>
      <vt:lpstr>Franklin Gothic Medium Cond</vt:lpstr>
      <vt:lpstr>Times New Roman</vt:lpstr>
      <vt:lpstr>Wingdings</vt:lpstr>
      <vt:lpstr>Тема Office</vt:lpstr>
      <vt:lpstr>Оқыту үдерісін жоспарлау және оқу сауаттылығын арттыруға бағытталған тапсырма құру ерекшеліктері Орындағандар: Нуржаутов Сакен Даутбекович/ Омарова Несіпкүл Нартайқызы</vt:lpstr>
      <vt:lpstr>Презентация PowerPoint</vt:lpstr>
      <vt:lpstr>Презентация PowerPoint</vt:lpstr>
      <vt:lpstr>Презентация PowerPoint</vt:lpstr>
      <vt:lpstr>Презентация PowerPoint</vt:lpstr>
      <vt:lpstr>Презентация PowerPoint</vt:lpstr>
      <vt:lpstr>ОҚУ САУАТТЫЛЫҒЫН БАҒАЛАУҒА АРНАЛҒАН  ТАПСЫРМА ТҮРЛЕРІ 3 КОМПОНЕНТТЕН  ТҰРАДЫ: </vt:lpstr>
      <vt:lpstr>Презентация PowerPoint</vt:lpstr>
      <vt:lpstr>МӘТІН</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ТОПТЫҚ ЖҰМЫС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Оқыту үдерісінде оқу сауаттылығын арттыруға бағытталған тапсырма құру ерекшеліктері</dc:title>
  <dc:creator>Нуржаутов Сакен Даутбекович</dc:creator>
  <cp:lastModifiedBy>User</cp:lastModifiedBy>
  <cp:revision>5</cp:revision>
  <cp:lastPrinted>2023-11-29T09:11:51Z</cp:lastPrinted>
  <dcterms:created xsi:type="dcterms:W3CDTF">2023-11-24T05:38:19Z</dcterms:created>
  <dcterms:modified xsi:type="dcterms:W3CDTF">2024-04-02T07:51:40Z</dcterms:modified>
</cp:coreProperties>
</file>